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57" r:id="rId3"/>
    <p:sldId id="258" r:id="rId4"/>
    <p:sldId id="259" r:id="rId5"/>
    <p:sldId id="260" r:id="rId6"/>
    <p:sldId id="281" r:id="rId7"/>
    <p:sldId id="282" r:id="rId8"/>
    <p:sldId id="261" r:id="rId9"/>
    <p:sldId id="283" r:id="rId10"/>
    <p:sldId id="284" r:id="rId11"/>
    <p:sldId id="285" r:id="rId12"/>
    <p:sldId id="286" r:id="rId13"/>
    <p:sldId id="263" r:id="rId14"/>
    <p:sldId id="287" r:id="rId15"/>
    <p:sldId id="264" r:id="rId16"/>
    <p:sldId id="265" r:id="rId17"/>
    <p:sldId id="266" r:id="rId18"/>
    <p:sldId id="267" r:id="rId19"/>
    <p:sldId id="268" r:id="rId20"/>
    <p:sldId id="270" r:id="rId21"/>
    <p:sldId id="271" r:id="rId22"/>
    <p:sldId id="288" r:id="rId23"/>
    <p:sldId id="272" r:id="rId24"/>
    <p:sldId id="289" r:id="rId25"/>
    <p:sldId id="269" r:id="rId26"/>
    <p:sldId id="273" r:id="rId27"/>
    <p:sldId id="274" r:id="rId28"/>
    <p:sldId id="275" r:id="rId29"/>
    <p:sldId id="276" r:id="rId30"/>
    <p:sldId id="290" r:id="rId31"/>
    <p:sldId id="277" r:id="rId32"/>
    <p:sldId id="291" r:id="rId33"/>
    <p:sldId id="278" r:id="rId34"/>
    <p:sldId id="279" r:id="rId35"/>
    <p:sldId id="292" r:id="rId36"/>
    <p:sldId id="28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0" d="100"/>
          <a:sy n="60" d="100"/>
        </p:scale>
        <p:origin x="-5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82AF68-E1FD-44CA-B885-71A489AE7382}" type="doc">
      <dgm:prSet loTypeId="urn:microsoft.com/office/officeart/2005/8/layout/pyramid1" loCatId="pyramid" qsTypeId="urn:microsoft.com/office/officeart/2005/8/quickstyle/simple1" qsCatId="simple" csTypeId="urn:microsoft.com/office/officeart/2005/8/colors/accent1_2" csCatId="accent1"/>
      <dgm:spPr/>
    </dgm:pt>
    <dgm:pt modelId="{679BDEBC-A7CD-4345-9264-D758CD69BAF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Estate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Church</a:t>
          </a:r>
        </a:p>
      </dgm:t>
    </dgm:pt>
    <dgm:pt modelId="{C02EEC65-32D8-4DA9-A60C-4E6DEB700B5F}" type="parTrans" cxnId="{14F0D679-7185-4DC1-81F6-5E7BB995E5E3}">
      <dgm:prSet/>
      <dgm:spPr/>
      <dgm:t>
        <a:bodyPr/>
        <a:lstStyle/>
        <a:p>
          <a:endParaRPr lang="en-US"/>
        </a:p>
      </dgm:t>
    </dgm:pt>
    <dgm:pt modelId="{404F5006-E426-4C93-9F17-529C5C8D9AD2}" type="sibTrans" cxnId="{14F0D679-7185-4DC1-81F6-5E7BB995E5E3}">
      <dgm:prSet/>
      <dgm:spPr/>
      <dgm:t>
        <a:bodyPr/>
        <a:lstStyle/>
        <a:p>
          <a:endParaRPr lang="en-US"/>
        </a:p>
      </dgm:t>
    </dgm:pt>
    <dgm:pt modelId="{1281A9E8-44BB-4777-991F-8529A91B03E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Estate 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Nobles</a:t>
          </a:r>
        </a:p>
      </dgm:t>
    </dgm:pt>
    <dgm:pt modelId="{ABCAF85F-D6FA-41D4-BEB7-779255BADC59}" type="parTrans" cxnId="{ADD33684-CDD6-4573-918B-30536493C570}">
      <dgm:prSet/>
      <dgm:spPr/>
      <dgm:t>
        <a:bodyPr/>
        <a:lstStyle/>
        <a:p>
          <a:endParaRPr lang="en-US"/>
        </a:p>
      </dgm:t>
    </dgm:pt>
    <dgm:pt modelId="{C0A62BD3-8B32-4092-BA82-F89BDA2EA615}" type="sibTrans" cxnId="{ADD33684-CDD6-4573-918B-30536493C570}">
      <dgm:prSet/>
      <dgm:spPr/>
      <dgm:t>
        <a:bodyPr/>
        <a:lstStyle/>
        <a:p>
          <a:endParaRPr lang="en-US"/>
        </a:p>
      </dgm:t>
    </dgm:pt>
    <dgm:pt modelId="{9C816F5C-8EBD-4003-9CC3-ADC8F9A1004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Estate 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Merchants / Peasants</a:t>
          </a:r>
        </a:p>
      </dgm:t>
    </dgm:pt>
    <dgm:pt modelId="{27C98767-8063-4735-BC4E-F9457E53A80B}" type="parTrans" cxnId="{5860DE3E-5ADC-4F7F-BCB4-9FD9138D5638}">
      <dgm:prSet/>
      <dgm:spPr/>
      <dgm:t>
        <a:bodyPr/>
        <a:lstStyle/>
        <a:p>
          <a:endParaRPr lang="en-US"/>
        </a:p>
      </dgm:t>
    </dgm:pt>
    <dgm:pt modelId="{F9261BB0-2962-4734-BD2C-F6E503282D7F}" type="sibTrans" cxnId="{5860DE3E-5ADC-4F7F-BCB4-9FD9138D5638}">
      <dgm:prSet/>
      <dgm:spPr/>
      <dgm:t>
        <a:bodyPr/>
        <a:lstStyle/>
        <a:p>
          <a:endParaRPr lang="en-US"/>
        </a:p>
      </dgm:t>
    </dgm:pt>
    <dgm:pt modelId="{227E1810-1A8B-4A3E-94DE-663D80DC0E12}" type="pres">
      <dgm:prSet presAssocID="{6D82AF68-E1FD-44CA-B885-71A489AE7382}" presName="Name0" presStyleCnt="0">
        <dgm:presLayoutVars>
          <dgm:dir/>
          <dgm:animLvl val="lvl"/>
          <dgm:resizeHandles val="exact"/>
        </dgm:presLayoutVars>
      </dgm:prSet>
      <dgm:spPr/>
    </dgm:pt>
    <dgm:pt modelId="{F8315EB1-5CE1-425B-A7F1-D7D5A82A47AE}" type="pres">
      <dgm:prSet presAssocID="{679BDEBC-A7CD-4345-9264-D758CD69BAFF}" presName="Name8" presStyleCnt="0"/>
      <dgm:spPr/>
    </dgm:pt>
    <dgm:pt modelId="{509E6C11-62EA-4FB4-B20B-00610C39F5F6}" type="pres">
      <dgm:prSet presAssocID="{679BDEBC-A7CD-4345-9264-D758CD69BAFF}" presName="level" presStyleLbl="node1" presStyleIdx="0" presStyleCnt="3">
        <dgm:presLayoutVars>
          <dgm:chMax val="1"/>
          <dgm:bulletEnabled val="1"/>
        </dgm:presLayoutVars>
      </dgm:prSet>
      <dgm:spPr/>
      <dgm:t>
        <a:bodyPr/>
        <a:lstStyle/>
        <a:p>
          <a:endParaRPr lang="en-US"/>
        </a:p>
      </dgm:t>
    </dgm:pt>
    <dgm:pt modelId="{98DF228A-F28C-4A01-8FF8-E7C5A44103C3}" type="pres">
      <dgm:prSet presAssocID="{679BDEBC-A7CD-4345-9264-D758CD69BAFF}" presName="levelTx" presStyleLbl="revTx" presStyleIdx="0" presStyleCnt="0">
        <dgm:presLayoutVars>
          <dgm:chMax val="1"/>
          <dgm:bulletEnabled val="1"/>
        </dgm:presLayoutVars>
      </dgm:prSet>
      <dgm:spPr/>
      <dgm:t>
        <a:bodyPr/>
        <a:lstStyle/>
        <a:p>
          <a:endParaRPr lang="en-US"/>
        </a:p>
      </dgm:t>
    </dgm:pt>
    <dgm:pt modelId="{21FC3718-53C1-4376-BBAE-746E0A563674}" type="pres">
      <dgm:prSet presAssocID="{1281A9E8-44BB-4777-991F-8529A91B03E3}" presName="Name8" presStyleCnt="0"/>
      <dgm:spPr/>
    </dgm:pt>
    <dgm:pt modelId="{6C23FA1B-83DA-4735-82CB-173E64C77E25}" type="pres">
      <dgm:prSet presAssocID="{1281A9E8-44BB-4777-991F-8529A91B03E3}" presName="level" presStyleLbl="node1" presStyleIdx="1" presStyleCnt="3">
        <dgm:presLayoutVars>
          <dgm:chMax val="1"/>
          <dgm:bulletEnabled val="1"/>
        </dgm:presLayoutVars>
      </dgm:prSet>
      <dgm:spPr/>
      <dgm:t>
        <a:bodyPr/>
        <a:lstStyle/>
        <a:p>
          <a:endParaRPr lang="en-US"/>
        </a:p>
      </dgm:t>
    </dgm:pt>
    <dgm:pt modelId="{8DEB3894-A2EF-4EE1-A3E2-4F7488A31AEB}" type="pres">
      <dgm:prSet presAssocID="{1281A9E8-44BB-4777-991F-8529A91B03E3}" presName="levelTx" presStyleLbl="revTx" presStyleIdx="0" presStyleCnt="0">
        <dgm:presLayoutVars>
          <dgm:chMax val="1"/>
          <dgm:bulletEnabled val="1"/>
        </dgm:presLayoutVars>
      </dgm:prSet>
      <dgm:spPr/>
      <dgm:t>
        <a:bodyPr/>
        <a:lstStyle/>
        <a:p>
          <a:endParaRPr lang="en-US"/>
        </a:p>
      </dgm:t>
    </dgm:pt>
    <dgm:pt modelId="{3C9EB80F-FCFD-4F35-8B31-D3BB649C6995}" type="pres">
      <dgm:prSet presAssocID="{9C816F5C-8EBD-4003-9CC3-ADC8F9A10049}" presName="Name8" presStyleCnt="0"/>
      <dgm:spPr/>
    </dgm:pt>
    <dgm:pt modelId="{951C5699-E73E-423B-8C0E-B1A03B9C17E4}" type="pres">
      <dgm:prSet presAssocID="{9C816F5C-8EBD-4003-9CC3-ADC8F9A10049}" presName="level" presStyleLbl="node1" presStyleIdx="2" presStyleCnt="3">
        <dgm:presLayoutVars>
          <dgm:chMax val="1"/>
          <dgm:bulletEnabled val="1"/>
        </dgm:presLayoutVars>
      </dgm:prSet>
      <dgm:spPr/>
      <dgm:t>
        <a:bodyPr/>
        <a:lstStyle/>
        <a:p>
          <a:endParaRPr lang="en-US"/>
        </a:p>
      </dgm:t>
    </dgm:pt>
    <dgm:pt modelId="{15D04C46-4B02-4654-B9AA-B62C3E893E72}" type="pres">
      <dgm:prSet presAssocID="{9C816F5C-8EBD-4003-9CC3-ADC8F9A10049}" presName="levelTx" presStyleLbl="revTx" presStyleIdx="0" presStyleCnt="0">
        <dgm:presLayoutVars>
          <dgm:chMax val="1"/>
          <dgm:bulletEnabled val="1"/>
        </dgm:presLayoutVars>
      </dgm:prSet>
      <dgm:spPr/>
      <dgm:t>
        <a:bodyPr/>
        <a:lstStyle/>
        <a:p>
          <a:endParaRPr lang="en-US"/>
        </a:p>
      </dgm:t>
    </dgm:pt>
  </dgm:ptLst>
  <dgm:cxnLst>
    <dgm:cxn modelId="{45DA819E-CFC0-45F5-B637-5857BB17CAF0}" type="presOf" srcId="{679BDEBC-A7CD-4345-9264-D758CD69BAFF}" destId="{98DF228A-F28C-4A01-8FF8-E7C5A44103C3}" srcOrd="1" destOrd="0" presId="urn:microsoft.com/office/officeart/2005/8/layout/pyramid1"/>
    <dgm:cxn modelId="{BDC71849-D4EB-4AFE-BC15-7195271D2434}" type="presOf" srcId="{1281A9E8-44BB-4777-991F-8529A91B03E3}" destId="{8DEB3894-A2EF-4EE1-A3E2-4F7488A31AEB}" srcOrd="1" destOrd="0" presId="urn:microsoft.com/office/officeart/2005/8/layout/pyramid1"/>
    <dgm:cxn modelId="{ADD33684-CDD6-4573-918B-30536493C570}" srcId="{6D82AF68-E1FD-44CA-B885-71A489AE7382}" destId="{1281A9E8-44BB-4777-991F-8529A91B03E3}" srcOrd="1" destOrd="0" parTransId="{ABCAF85F-D6FA-41D4-BEB7-779255BADC59}" sibTransId="{C0A62BD3-8B32-4092-BA82-F89BDA2EA615}"/>
    <dgm:cxn modelId="{1EF9D37B-F6BD-4195-B1F3-194F67556049}" type="presOf" srcId="{6D82AF68-E1FD-44CA-B885-71A489AE7382}" destId="{227E1810-1A8B-4A3E-94DE-663D80DC0E12}" srcOrd="0" destOrd="0" presId="urn:microsoft.com/office/officeart/2005/8/layout/pyramid1"/>
    <dgm:cxn modelId="{5860DE3E-5ADC-4F7F-BCB4-9FD9138D5638}" srcId="{6D82AF68-E1FD-44CA-B885-71A489AE7382}" destId="{9C816F5C-8EBD-4003-9CC3-ADC8F9A10049}" srcOrd="2" destOrd="0" parTransId="{27C98767-8063-4735-BC4E-F9457E53A80B}" sibTransId="{F9261BB0-2962-4734-BD2C-F6E503282D7F}"/>
    <dgm:cxn modelId="{14F0D679-7185-4DC1-81F6-5E7BB995E5E3}" srcId="{6D82AF68-E1FD-44CA-B885-71A489AE7382}" destId="{679BDEBC-A7CD-4345-9264-D758CD69BAFF}" srcOrd="0" destOrd="0" parTransId="{C02EEC65-32D8-4DA9-A60C-4E6DEB700B5F}" sibTransId="{404F5006-E426-4C93-9F17-529C5C8D9AD2}"/>
    <dgm:cxn modelId="{9F9FA8B3-A039-4A86-862D-2101858FC8DA}" type="presOf" srcId="{9C816F5C-8EBD-4003-9CC3-ADC8F9A10049}" destId="{15D04C46-4B02-4654-B9AA-B62C3E893E72}" srcOrd="1" destOrd="0" presId="urn:microsoft.com/office/officeart/2005/8/layout/pyramid1"/>
    <dgm:cxn modelId="{C616CB19-195D-4C52-8FCB-14499290457E}" type="presOf" srcId="{1281A9E8-44BB-4777-991F-8529A91B03E3}" destId="{6C23FA1B-83DA-4735-82CB-173E64C77E25}" srcOrd="0" destOrd="0" presId="urn:microsoft.com/office/officeart/2005/8/layout/pyramid1"/>
    <dgm:cxn modelId="{6E611C19-4C5A-4FD1-95ED-0F1E444B0949}" type="presOf" srcId="{679BDEBC-A7CD-4345-9264-D758CD69BAFF}" destId="{509E6C11-62EA-4FB4-B20B-00610C39F5F6}" srcOrd="0" destOrd="0" presId="urn:microsoft.com/office/officeart/2005/8/layout/pyramid1"/>
    <dgm:cxn modelId="{EFADCA61-F1BE-4F76-B85A-0BA9C00359BB}" type="presOf" srcId="{9C816F5C-8EBD-4003-9CC3-ADC8F9A10049}" destId="{951C5699-E73E-423B-8C0E-B1A03B9C17E4}" srcOrd="0" destOrd="0" presId="urn:microsoft.com/office/officeart/2005/8/layout/pyramid1"/>
    <dgm:cxn modelId="{10539472-395E-481B-BB33-6F60297A2429}" type="presParOf" srcId="{227E1810-1A8B-4A3E-94DE-663D80DC0E12}" destId="{F8315EB1-5CE1-425B-A7F1-D7D5A82A47AE}" srcOrd="0" destOrd="0" presId="urn:microsoft.com/office/officeart/2005/8/layout/pyramid1"/>
    <dgm:cxn modelId="{A3CAD97A-CB11-4F02-B279-A0BF3A05DE81}" type="presParOf" srcId="{F8315EB1-5CE1-425B-A7F1-D7D5A82A47AE}" destId="{509E6C11-62EA-4FB4-B20B-00610C39F5F6}" srcOrd="0" destOrd="0" presId="urn:microsoft.com/office/officeart/2005/8/layout/pyramid1"/>
    <dgm:cxn modelId="{C865527C-7122-46C9-8D4B-1A494607DA14}" type="presParOf" srcId="{F8315EB1-5CE1-425B-A7F1-D7D5A82A47AE}" destId="{98DF228A-F28C-4A01-8FF8-E7C5A44103C3}" srcOrd="1" destOrd="0" presId="urn:microsoft.com/office/officeart/2005/8/layout/pyramid1"/>
    <dgm:cxn modelId="{827544C8-D4A5-4A30-8D8A-FAA919833EBF}" type="presParOf" srcId="{227E1810-1A8B-4A3E-94DE-663D80DC0E12}" destId="{21FC3718-53C1-4376-BBAE-746E0A563674}" srcOrd="1" destOrd="0" presId="urn:microsoft.com/office/officeart/2005/8/layout/pyramid1"/>
    <dgm:cxn modelId="{A129F7F8-3B28-468D-831D-17D47613CA11}" type="presParOf" srcId="{21FC3718-53C1-4376-BBAE-746E0A563674}" destId="{6C23FA1B-83DA-4735-82CB-173E64C77E25}" srcOrd="0" destOrd="0" presId="urn:microsoft.com/office/officeart/2005/8/layout/pyramid1"/>
    <dgm:cxn modelId="{203B0A7B-84E4-4F1E-8814-2F5DF6212E2A}" type="presParOf" srcId="{21FC3718-53C1-4376-BBAE-746E0A563674}" destId="{8DEB3894-A2EF-4EE1-A3E2-4F7488A31AEB}" srcOrd="1" destOrd="0" presId="urn:microsoft.com/office/officeart/2005/8/layout/pyramid1"/>
    <dgm:cxn modelId="{45FBBCAB-4619-49B6-B11B-AC12764F9A8A}" type="presParOf" srcId="{227E1810-1A8B-4A3E-94DE-663D80DC0E12}" destId="{3C9EB80F-FCFD-4F35-8B31-D3BB649C6995}" srcOrd="2" destOrd="0" presId="urn:microsoft.com/office/officeart/2005/8/layout/pyramid1"/>
    <dgm:cxn modelId="{0BA94307-7D15-439A-8A18-B0AFEDB93BFE}" type="presParOf" srcId="{3C9EB80F-FCFD-4F35-8B31-D3BB649C6995}" destId="{951C5699-E73E-423B-8C0E-B1A03B9C17E4}" srcOrd="0" destOrd="0" presId="urn:microsoft.com/office/officeart/2005/8/layout/pyramid1"/>
    <dgm:cxn modelId="{654AB6D5-E9D9-4699-A771-8AF7253E22B9}" type="presParOf" srcId="{3C9EB80F-FCFD-4F35-8B31-D3BB649C6995}" destId="{15D04C46-4B02-4654-B9AA-B62C3E893E72}" srcOrd="1" destOrd="0" presId="urn:microsoft.com/office/officeart/2005/8/layout/pyramid1"/>
  </dgm:cxnLst>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8F8E1-BC6C-4EFD-B1CD-3325A67D7EE2}" type="datetimeFigureOut">
              <a:rPr lang="en-US" smtClean="0"/>
              <a:pPr/>
              <a:t>10/2/2009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A9430-A065-492A-AFF3-9346639B5DE1}"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6589CCA-0F34-47FD-9F45-873B0B2F8188}" type="slidenum">
              <a:rPr lang="en-CA" smtClean="0"/>
              <a:pPr/>
              <a:t>17</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18</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19</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20</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21</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23</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25</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26</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27</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28</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29</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31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33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34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36</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C2A9430-A065-492A-AFF3-9346639B5DE1}" type="slidenum">
              <a:rPr lang="en-CA" smtClean="0"/>
              <a:pPr/>
              <a:t>8</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13</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6589CCA-0F34-47FD-9F45-873B0B2F8188}" type="slidenum">
              <a:rPr lang="en-CA" smtClean="0"/>
              <a:pPr/>
              <a:t>15</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6589CCA-0F34-47FD-9F45-873B0B2F8188}" type="slidenum">
              <a:rPr lang="en-CA" smtClean="0"/>
              <a:pPr/>
              <a:t>16</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97969B6-E6AF-4B7C-BD46-EF3FECBB0699}" type="datetimeFigureOut">
              <a:rPr lang="en-US" smtClean="0"/>
              <a:pPr/>
              <a:t>10/2/2009</a:t>
            </a:fld>
            <a:endParaRPr lang="en-CA"/>
          </a:p>
        </p:txBody>
      </p:sp>
      <p:sp>
        <p:nvSpPr>
          <p:cNvPr id="16" name="Slide Number Placeholder 15"/>
          <p:cNvSpPr>
            <a:spLocks noGrp="1"/>
          </p:cNvSpPr>
          <p:nvPr>
            <p:ph type="sldNum" sz="quarter" idx="11"/>
          </p:nvPr>
        </p:nvSpPr>
        <p:spPr/>
        <p:txBody>
          <a:bodyPr/>
          <a:lstStyle/>
          <a:p>
            <a:fld id="{26C8D2A5-74E8-4738-A977-3E2AD1BF2430}" type="slidenum">
              <a:rPr lang="en-CA" smtClean="0"/>
              <a:pPr/>
              <a:t>‹#›</a:t>
            </a:fld>
            <a:endParaRPr lang="en-CA"/>
          </a:p>
        </p:txBody>
      </p:sp>
      <p:sp>
        <p:nvSpPr>
          <p:cNvPr id="17" name="Footer Placeholder 16"/>
          <p:cNvSpPr>
            <a:spLocks noGrp="1"/>
          </p:cNvSpPr>
          <p:nvPr>
            <p:ph type="ftr" sz="quarter" idx="12"/>
          </p:nvPr>
        </p:nvSpPr>
        <p:spPr/>
        <p:txBody>
          <a:body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7969B6-E6AF-4B7C-BD46-EF3FECBB0699}" type="datetimeFigureOut">
              <a:rPr lang="en-US" smtClean="0"/>
              <a:pPr/>
              <a:t>10/2/2009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C8D2A5-74E8-4738-A977-3E2AD1BF2430}"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7969B6-E6AF-4B7C-BD46-EF3FECBB0699}" type="datetimeFigureOut">
              <a:rPr lang="en-US" smtClean="0"/>
              <a:pPr/>
              <a:t>10/2/2009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C8D2A5-74E8-4738-A977-3E2AD1BF2430}"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97969B6-E6AF-4B7C-BD46-EF3FECBB0699}" type="datetimeFigureOut">
              <a:rPr lang="en-US" smtClean="0"/>
              <a:pPr/>
              <a:t>10/2/2009</a:t>
            </a:fld>
            <a:endParaRPr lang="en-CA"/>
          </a:p>
        </p:txBody>
      </p:sp>
      <p:sp>
        <p:nvSpPr>
          <p:cNvPr id="15" name="Slide Number Placeholder 14"/>
          <p:cNvSpPr>
            <a:spLocks noGrp="1"/>
          </p:cNvSpPr>
          <p:nvPr>
            <p:ph type="sldNum" sz="quarter" idx="15"/>
          </p:nvPr>
        </p:nvSpPr>
        <p:spPr/>
        <p:txBody>
          <a:bodyPr/>
          <a:lstStyle>
            <a:lvl1pPr algn="ctr">
              <a:defRPr/>
            </a:lvl1pPr>
          </a:lstStyle>
          <a:p>
            <a:fld id="{26C8D2A5-74E8-4738-A977-3E2AD1BF2430}" type="slidenum">
              <a:rPr lang="en-CA" smtClean="0"/>
              <a:pPr/>
              <a:t>‹#›</a:t>
            </a:fld>
            <a:endParaRPr lang="en-CA"/>
          </a:p>
        </p:txBody>
      </p:sp>
      <p:sp>
        <p:nvSpPr>
          <p:cNvPr id="16" name="Footer Placeholder 15"/>
          <p:cNvSpPr>
            <a:spLocks noGrp="1"/>
          </p:cNvSpPr>
          <p:nvPr>
            <p:ph type="ftr" sz="quarter" idx="16"/>
          </p:nvPr>
        </p:nvSpPr>
        <p:spPr/>
        <p:txBody>
          <a:bodyPr/>
          <a:lstStyle/>
          <a:p>
            <a:endParaRPr lang="en-CA"/>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7969B6-E6AF-4B7C-BD46-EF3FECBB0699}" type="datetimeFigureOut">
              <a:rPr lang="en-US" smtClean="0"/>
              <a:pPr/>
              <a:t>10/2/2009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C8D2A5-74E8-4738-A977-3E2AD1BF2430}" type="slidenum">
              <a:rPr lang="en-CA" smtClean="0"/>
              <a:pPr/>
              <a:t>‹#›</a:t>
            </a:fld>
            <a:endParaRPr lang="en-CA"/>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97969B6-E6AF-4B7C-BD46-EF3FECBB0699}" type="datetimeFigureOut">
              <a:rPr lang="en-US" smtClean="0"/>
              <a:pPr/>
              <a:t>10/2/2009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C8D2A5-74E8-4738-A977-3E2AD1BF2430}" type="slidenum">
              <a:rPr lang="en-CA" smtClean="0"/>
              <a:pPr/>
              <a:t>‹#›</a:t>
            </a:fld>
            <a:endParaRPr lang="en-CA"/>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6C8D2A5-74E8-4738-A977-3E2AD1BF2430}" type="slidenum">
              <a:rPr lang="en-CA" smtClean="0"/>
              <a:pPr/>
              <a:t>‹#›</a:t>
            </a:fld>
            <a:endParaRPr lang="en-CA"/>
          </a:p>
        </p:txBody>
      </p:sp>
      <p:sp>
        <p:nvSpPr>
          <p:cNvPr id="8" name="Footer Placeholder 7"/>
          <p:cNvSpPr>
            <a:spLocks noGrp="1"/>
          </p:cNvSpPr>
          <p:nvPr>
            <p:ph type="ftr" sz="quarter" idx="11"/>
          </p:nvPr>
        </p:nvSpPr>
        <p:spPr/>
        <p:txBody>
          <a:bodyPr/>
          <a:lstStyle/>
          <a:p>
            <a:endParaRPr lang="en-CA"/>
          </a:p>
        </p:txBody>
      </p:sp>
      <p:sp>
        <p:nvSpPr>
          <p:cNvPr id="7" name="Date Placeholder 6"/>
          <p:cNvSpPr>
            <a:spLocks noGrp="1"/>
          </p:cNvSpPr>
          <p:nvPr>
            <p:ph type="dt" sz="half" idx="10"/>
          </p:nvPr>
        </p:nvSpPr>
        <p:spPr/>
        <p:txBody>
          <a:bodyPr/>
          <a:lstStyle/>
          <a:p>
            <a:fld id="{797969B6-E6AF-4B7C-BD46-EF3FECBB0699}" type="datetimeFigureOut">
              <a:rPr lang="en-US" smtClean="0"/>
              <a:pPr/>
              <a:t>10/2/2009</a:t>
            </a:fld>
            <a:endParaRPr lang="en-CA"/>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7969B6-E6AF-4B7C-BD46-EF3FECBB0699}" type="datetimeFigureOut">
              <a:rPr lang="en-US" smtClean="0"/>
              <a:pPr/>
              <a:t>10/2/2009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C8D2A5-74E8-4738-A977-3E2AD1BF2430}" type="slidenum">
              <a:rPr lang="en-CA" smtClean="0"/>
              <a:pPr/>
              <a:t>‹#›</a:t>
            </a:fld>
            <a:endParaRPr lang="en-CA"/>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969B6-E6AF-4B7C-BD46-EF3FECBB0699}" type="datetimeFigureOut">
              <a:rPr lang="en-US" smtClean="0"/>
              <a:pPr/>
              <a:t>10/2/2009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C8D2A5-74E8-4738-A977-3E2AD1BF2430}"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97969B6-E6AF-4B7C-BD46-EF3FECBB0699}" type="datetimeFigureOut">
              <a:rPr lang="en-US" smtClean="0"/>
              <a:pPr/>
              <a:t>10/2/2009</a:t>
            </a:fld>
            <a:endParaRPr lang="en-CA"/>
          </a:p>
        </p:txBody>
      </p:sp>
      <p:sp>
        <p:nvSpPr>
          <p:cNvPr id="9" name="Slide Number Placeholder 8"/>
          <p:cNvSpPr>
            <a:spLocks noGrp="1"/>
          </p:cNvSpPr>
          <p:nvPr>
            <p:ph type="sldNum" sz="quarter" idx="15"/>
          </p:nvPr>
        </p:nvSpPr>
        <p:spPr/>
        <p:txBody>
          <a:bodyPr/>
          <a:lstStyle/>
          <a:p>
            <a:fld id="{26C8D2A5-74E8-4738-A977-3E2AD1BF2430}" type="slidenum">
              <a:rPr lang="en-CA" smtClean="0"/>
              <a:pPr/>
              <a:t>‹#›</a:t>
            </a:fld>
            <a:endParaRPr lang="en-CA"/>
          </a:p>
        </p:txBody>
      </p:sp>
      <p:sp>
        <p:nvSpPr>
          <p:cNvPr id="10" name="Footer Placeholder 9"/>
          <p:cNvSpPr>
            <a:spLocks noGrp="1"/>
          </p:cNvSpPr>
          <p:nvPr>
            <p:ph type="ftr" sz="quarter" idx="16"/>
          </p:nvPr>
        </p:nvSpPr>
        <p:spPr/>
        <p:txBody>
          <a:bodyPr/>
          <a:lstStyle/>
          <a:p>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97969B6-E6AF-4B7C-BD46-EF3FECBB0699}" type="datetimeFigureOut">
              <a:rPr lang="en-US" smtClean="0"/>
              <a:pPr/>
              <a:t>10/2/2009</a:t>
            </a:fld>
            <a:endParaRPr lang="en-CA"/>
          </a:p>
        </p:txBody>
      </p:sp>
      <p:sp>
        <p:nvSpPr>
          <p:cNvPr id="9" name="Slide Number Placeholder 8"/>
          <p:cNvSpPr>
            <a:spLocks noGrp="1"/>
          </p:cNvSpPr>
          <p:nvPr>
            <p:ph type="sldNum" sz="quarter" idx="11"/>
          </p:nvPr>
        </p:nvSpPr>
        <p:spPr/>
        <p:txBody>
          <a:bodyPr/>
          <a:lstStyle/>
          <a:p>
            <a:fld id="{26C8D2A5-74E8-4738-A977-3E2AD1BF2430}" type="slidenum">
              <a:rPr lang="en-CA" smtClean="0"/>
              <a:pPr/>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97969B6-E6AF-4B7C-BD46-EF3FECBB0699}" type="datetimeFigureOut">
              <a:rPr lang="en-US" smtClean="0"/>
              <a:pPr/>
              <a:t>10/2/2009</a:t>
            </a:fld>
            <a:endParaRPr lang="en-CA"/>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CA"/>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6C8D2A5-74E8-4738-A977-3E2AD1BF2430}" type="slidenum">
              <a:rPr lang="en-CA" smtClean="0"/>
              <a:pPr/>
              <a:t>‹#›</a:t>
            </a:fld>
            <a:endParaRPr lang="en-CA"/>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CA" dirty="0" smtClean="0"/>
              <a:t>Unit Two</a:t>
            </a:r>
            <a:endParaRPr lang="en-CA" dirty="0"/>
          </a:p>
        </p:txBody>
      </p:sp>
      <p:sp>
        <p:nvSpPr>
          <p:cNvPr id="2" name="Title 1"/>
          <p:cNvSpPr>
            <a:spLocks noGrp="1"/>
          </p:cNvSpPr>
          <p:nvPr>
            <p:ph type="ctrTitle"/>
          </p:nvPr>
        </p:nvSpPr>
        <p:spPr/>
        <p:txBody>
          <a:bodyPr/>
          <a:lstStyle/>
          <a:p>
            <a:r>
              <a:rPr lang="en-CA" dirty="0" smtClean="0"/>
              <a:t>The Origin and Growth of Liberalism</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Reformation dramatically altered the political, economic and social circumstance of Europe by opposing the Catholic Church.</a:t>
            </a:r>
          </a:p>
          <a:p>
            <a:pPr lvl="1"/>
            <a:r>
              <a:rPr lang="en-US" dirty="0" smtClean="0"/>
              <a:t>It also challenged the hierarchical concentration of religious power and any corruption of this power at this time.</a:t>
            </a:r>
          </a:p>
          <a:p>
            <a:pPr lvl="1"/>
            <a:r>
              <a:rPr lang="en-US" dirty="0" smtClean="0"/>
              <a:t>Many high priests at the time asked peasant for donations in order to ensure their acceptance into heaven. Ex Notre Dame</a:t>
            </a:r>
            <a:endParaRPr lang="en-US" dirty="0"/>
          </a:p>
        </p:txBody>
      </p:sp>
      <p:sp>
        <p:nvSpPr>
          <p:cNvPr id="2" name="Title 1"/>
          <p:cNvSpPr>
            <a:spLocks noGrp="1"/>
          </p:cNvSpPr>
          <p:nvPr>
            <p:ph type="title"/>
          </p:nvPr>
        </p:nvSpPr>
        <p:spPr/>
        <p:txBody>
          <a:bodyPr/>
          <a:lstStyle/>
          <a:p>
            <a:r>
              <a:rPr lang="en-US" dirty="0" smtClean="0"/>
              <a:t>Protestant Reformation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0465"/>
            <a:ext cx="8229600" cy="5126055"/>
          </a:xfrm>
        </p:spPr>
        <p:txBody>
          <a:bodyPr/>
          <a:lstStyle/>
          <a:p>
            <a:r>
              <a:rPr lang="en-US" dirty="0" smtClean="0"/>
              <a:t>The Enlightenment was a time period of great political and economic change which was proposed by thinkers and philosophers of the era.</a:t>
            </a:r>
          </a:p>
          <a:p>
            <a:pPr>
              <a:buNone/>
            </a:pPr>
            <a:r>
              <a:rPr lang="en-US" u="sng" dirty="0" smtClean="0"/>
              <a:t>REMEMBER:</a:t>
            </a:r>
          </a:p>
          <a:p>
            <a:r>
              <a:rPr lang="en-US" dirty="0" smtClean="0"/>
              <a:t>European society at the time was divided into 3 classes or estates</a:t>
            </a:r>
            <a:endParaRPr lang="en-US" dirty="0"/>
          </a:p>
        </p:txBody>
      </p:sp>
      <p:sp>
        <p:nvSpPr>
          <p:cNvPr id="2" name="Title 1"/>
          <p:cNvSpPr>
            <a:spLocks noGrp="1"/>
          </p:cNvSpPr>
          <p:nvPr>
            <p:ph type="title"/>
          </p:nvPr>
        </p:nvSpPr>
        <p:spPr>
          <a:xfrm>
            <a:off x="500034" y="0"/>
            <a:ext cx="8229600" cy="1143000"/>
          </a:xfrm>
        </p:spPr>
        <p:txBody>
          <a:bodyPr/>
          <a:lstStyle/>
          <a:p>
            <a:r>
              <a:rPr lang="en-US" dirty="0" smtClean="0"/>
              <a:t>Enlightenment</a:t>
            </a:r>
            <a:endParaRPr lang="en-US" dirty="0"/>
          </a:p>
        </p:txBody>
      </p:sp>
      <p:graphicFrame>
        <p:nvGraphicFramePr>
          <p:cNvPr id="6" name="Diagram 5"/>
          <p:cNvGraphicFramePr/>
          <p:nvPr/>
        </p:nvGraphicFramePr>
        <p:xfrm>
          <a:off x="3500430" y="3286124"/>
          <a:ext cx="4143404" cy="3286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951C5699-E73E-423B-8C0E-B1A03B9C17E4}"/>
                                            </p:graphicEl>
                                          </p:spTgt>
                                        </p:tgtEl>
                                        <p:attrNameLst>
                                          <p:attrName>style.visibility</p:attrName>
                                        </p:attrNameLst>
                                      </p:cBhvr>
                                      <p:to>
                                        <p:strVal val="visible"/>
                                      </p:to>
                                    </p:set>
                                    <p:anim calcmode="lin" valueType="num">
                                      <p:cBhvr additive="base">
                                        <p:cTn id="7" dur="500" fill="hold"/>
                                        <p:tgtEl>
                                          <p:spTgt spid="6">
                                            <p:graphicEl>
                                              <a:dgm id="{951C5699-E73E-423B-8C0E-B1A03B9C17E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951C5699-E73E-423B-8C0E-B1A03B9C17E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6C23FA1B-83DA-4735-82CB-173E64C77E25}"/>
                                            </p:graphicEl>
                                          </p:spTgt>
                                        </p:tgtEl>
                                        <p:attrNameLst>
                                          <p:attrName>style.visibility</p:attrName>
                                        </p:attrNameLst>
                                      </p:cBhvr>
                                      <p:to>
                                        <p:strVal val="visible"/>
                                      </p:to>
                                    </p:set>
                                    <p:anim calcmode="lin" valueType="num">
                                      <p:cBhvr additive="base">
                                        <p:cTn id="13" dur="500" fill="hold"/>
                                        <p:tgtEl>
                                          <p:spTgt spid="6">
                                            <p:graphicEl>
                                              <a:dgm id="{6C23FA1B-83DA-4735-82CB-173E64C77E2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6C23FA1B-83DA-4735-82CB-173E64C77E2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509E6C11-62EA-4FB4-B20B-00610C39F5F6}"/>
                                            </p:graphicEl>
                                          </p:spTgt>
                                        </p:tgtEl>
                                        <p:attrNameLst>
                                          <p:attrName>style.visibility</p:attrName>
                                        </p:attrNameLst>
                                      </p:cBhvr>
                                      <p:to>
                                        <p:strVal val="visible"/>
                                      </p:to>
                                    </p:set>
                                    <p:anim calcmode="lin" valueType="num">
                                      <p:cBhvr additive="base">
                                        <p:cTn id="19" dur="500" fill="hold"/>
                                        <p:tgtEl>
                                          <p:spTgt spid="6">
                                            <p:graphicEl>
                                              <a:dgm id="{509E6C11-62EA-4FB4-B20B-00610C39F5F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509E6C11-62EA-4FB4-B20B-00610C39F5F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rev="1"/>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829576" cy="5768997"/>
          </a:xfrm>
        </p:spPr>
        <p:txBody>
          <a:bodyPr>
            <a:noAutofit/>
          </a:bodyPr>
          <a:lstStyle/>
          <a:p>
            <a:r>
              <a:rPr lang="en-US" sz="3200" dirty="0" smtClean="0"/>
              <a:t>At this time Kings ruled by Divine Right and the economy was organized by the feudal system.</a:t>
            </a:r>
          </a:p>
          <a:p>
            <a:r>
              <a:rPr lang="en-US" sz="3200" dirty="0" smtClean="0"/>
              <a:t>With the ideas of the Enlightenment came the breakdown of the feudal economic order, since people became more involved in oversea trade, urbanization grew and a wealthy middle class emerged. (industrial Revolution)</a:t>
            </a:r>
          </a:p>
          <a:p>
            <a:r>
              <a:rPr lang="en-US" sz="3200" dirty="0" smtClean="0"/>
              <a:t>At the same time there was political struggles for a less authoritarian rule which challenged the status quo.</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357166"/>
            <a:ext cx="8715436" cy="6429420"/>
          </a:xfrm>
        </p:spPr>
        <p:txBody>
          <a:bodyPr>
            <a:normAutofit fontScale="92500"/>
          </a:bodyPr>
          <a:lstStyle/>
          <a:p>
            <a:r>
              <a:rPr lang="en-CA" sz="3300" dirty="0" smtClean="0"/>
              <a:t>As a result Classical liberalism emerged which was a political and economic philosophy that encouraged:</a:t>
            </a:r>
          </a:p>
          <a:p>
            <a:pPr lvl="2"/>
            <a:r>
              <a:rPr lang="en-CA" sz="3100" dirty="0" smtClean="0"/>
              <a:t>The primacy of individual rights and freedoms</a:t>
            </a:r>
          </a:p>
          <a:p>
            <a:pPr lvl="2"/>
            <a:r>
              <a:rPr lang="en-CA" sz="3100" dirty="0" smtClean="0"/>
              <a:t>The belief that humans are reasonable and can make rational decisions that will benefit both themselves and society as a whole</a:t>
            </a:r>
          </a:p>
          <a:p>
            <a:pPr lvl="2"/>
            <a:r>
              <a:rPr lang="en-CA" sz="3100" dirty="0" smtClean="0"/>
              <a:t>Economic freedom, involving the ownership  of private property and free markets (markets with limited government intervention)</a:t>
            </a:r>
          </a:p>
          <a:p>
            <a:pPr lvl="2"/>
            <a:r>
              <a:rPr lang="en-CA" sz="3100" dirty="0" smtClean="0"/>
              <a:t>The protection of civil liberties</a:t>
            </a:r>
          </a:p>
          <a:p>
            <a:pPr lvl="2"/>
            <a:r>
              <a:rPr lang="en-CA" sz="3100" dirty="0" smtClean="0"/>
              <a:t>Constitutional limitations on the government</a:t>
            </a:r>
          </a:p>
          <a:p>
            <a:pPr lvl="1">
              <a:buNone/>
            </a:pPr>
            <a:endParaRPr lang="en-CA" sz="31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following thinkers of the time contributed to the ideology of liberalism:</a:t>
            </a:r>
          </a:p>
          <a:p>
            <a:pPr lvl="1"/>
            <a:r>
              <a:rPr lang="en-US" dirty="0" smtClean="0"/>
              <a:t>Thomas Hobbes</a:t>
            </a:r>
          </a:p>
          <a:p>
            <a:pPr lvl="1"/>
            <a:r>
              <a:rPr lang="en-US" dirty="0" smtClean="0"/>
              <a:t>John Locke</a:t>
            </a:r>
          </a:p>
          <a:p>
            <a:pPr lvl="1"/>
            <a:r>
              <a:rPr lang="en-CA" i="1" dirty="0" smtClean="0"/>
              <a:t>Jean-Jacques Rousseau</a:t>
            </a:r>
            <a:endParaRPr lang="en-US" dirty="0" smtClean="0"/>
          </a:p>
          <a:p>
            <a:pPr lvl="1"/>
            <a:r>
              <a:rPr lang="en-US" dirty="0" smtClean="0"/>
              <a:t>Charles de </a:t>
            </a:r>
            <a:r>
              <a:rPr lang="en-US" dirty="0" err="1" smtClean="0"/>
              <a:t>Secondat</a:t>
            </a:r>
            <a:r>
              <a:rPr lang="en-US" dirty="0" smtClean="0"/>
              <a:t>, baron de Montesquieu</a:t>
            </a:r>
          </a:p>
          <a:p>
            <a:pPr lvl="1"/>
            <a:r>
              <a:rPr lang="en-US" dirty="0" smtClean="0"/>
              <a:t>Adam Smith</a:t>
            </a:r>
          </a:p>
          <a:p>
            <a:pPr lvl="1"/>
            <a:r>
              <a:rPr lang="en-US" dirty="0" smtClean="0"/>
              <a:t>John Stuart Mills</a:t>
            </a:r>
            <a:endParaRPr lang="en-US" dirty="0"/>
          </a:p>
        </p:txBody>
      </p:sp>
      <p:sp>
        <p:nvSpPr>
          <p:cNvPr id="2" name="Title 1"/>
          <p:cNvSpPr>
            <a:spLocks noGrp="1"/>
          </p:cNvSpPr>
          <p:nvPr>
            <p:ph type="title"/>
          </p:nvPr>
        </p:nvSpPr>
        <p:spPr/>
        <p:txBody>
          <a:bodyPr/>
          <a:lstStyle/>
          <a:p>
            <a:r>
              <a:rPr lang="en-US" dirty="0" smtClean="0"/>
              <a:t>Thinkers of the Time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428596" y="1785926"/>
            <a:ext cx="8143932" cy="5357850"/>
          </a:xfrm>
        </p:spPr>
        <p:txBody>
          <a:bodyPr>
            <a:normAutofit/>
          </a:bodyPr>
          <a:lstStyle/>
          <a:p>
            <a:r>
              <a:rPr lang="en-CA" i="1" dirty="0" smtClean="0"/>
              <a:t>English Philosopher</a:t>
            </a:r>
          </a:p>
          <a:p>
            <a:r>
              <a:rPr lang="en-CA" i="1" dirty="0" smtClean="0"/>
              <a:t>He believed human nature is characterized by fear, violence, and dangerous self-interest (extreme individualism)</a:t>
            </a:r>
          </a:p>
          <a:p>
            <a:r>
              <a:rPr lang="en-CA" i="1" dirty="0" smtClean="0"/>
              <a:t>He believed that if everyone is free, then everyone is in danger; that security is more important than freedom</a:t>
            </a:r>
          </a:p>
          <a:p>
            <a:r>
              <a:rPr lang="en-CA" i="1" dirty="0" smtClean="0"/>
              <a:t>He did not think it was possible to have both security and freedom</a:t>
            </a:r>
          </a:p>
          <a:p>
            <a:r>
              <a:rPr lang="en-CA" i="1" dirty="0" smtClean="0"/>
              <a:t>Individuals must give up their sovereignty in exchange for security.</a:t>
            </a:r>
            <a:endParaRPr lang="en-CA" i="1" dirty="0"/>
          </a:p>
        </p:txBody>
      </p:sp>
      <p:sp>
        <p:nvSpPr>
          <p:cNvPr id="8" name="Text Placeholder 7"/>
          <p:cNvSpPr>
            <a:spLocks noGrp="1"/>
          </p:cNvSpPr>
          <p:nvPr>
            <p:ph type="body" idx="2"/>
          </p:nvPr>
        </p:nvSpPr>
        <p:spPr>
          <a:xfrm>
            <a:off x="500034" y="214290"/>
            <a:ext cx="5900750" cy="914400"/>
          </a:xfrm>
        </p:spPr>
        <p:txBody>
          <a:bodyPr>
            <a:noAutofit/>
          </a:bodyPr>
          <a:lstStyle/>
          <a:p>
            <a:r>
              <a:rPr lang="en-CA" sz="3600" b="1" i="1" dirty="0" smtClean="0"/>
              <a:t>Thomas Hobbes </a:t>
            </a:r>
            <a:r>
              <a:rPr lang="en-CA" sz="3600" i="1" dirty="0" smtClean="0"/>
              <a:t>(1588-1679)</a:t>
            </a:r>
          </a:p>
          <a:p>
            <a:r>
              <a:rPr lang="en-CA" sz="2400" dirty="0" smtClean="0">
                <a:solidFill>
                  <a:srgbClr val="FF0000"/>
                </a:solidFill>
              </a:rPr>
              <a:t>Review</a:t>
            </a:r>
            <a:endParaRPr lang="en-CA" sz="2400" i="1" dirty="0"/>
          </a:p>
        </p:txBody>
      </p:sp>
      <p:pic>
        <p:nvPicPr>
          <p:cNvPr id="2050" name="Picture 2" descr="http://www.politik-thomas-hobbes.de/images/content/hobbes_anim.gif"/>
          <p:cNvPicPr>
            <a:picLocks noChangeAspect="1" noChangeArrowheads="1" noCrop="1"/>
          </p:cNvPicPr>
          <p:nvPr/>
        </p:nvPicPr>
        <p:blipFill>
          <a:blip r:embed="rId3" cstate="print"/>
          <a:srcRect/>
          <a:stretch>
            <a:fillRect/>
          </a:stretch>
        </p:blipFill>
        <p:spPr bwMode="auto">
          <a:xfrm>
            <a:off x="6858016" y="0"/>
            <a:ext cx="2075711" cy="220820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upload.wikimedia.org/wikipedia/commons/f/fa/Locke-John-LOC.jpg"/>
          <p:cNvPicPr>
            <a:picLocks noChangeAspect="1" noChangeArrowheads="1"/>
          </p:cNvPicPr>
          <p:nvPr/>
        </p:nvPicPr>
        <p:blipFill>
          <a:blip r:embed="rId3" cstate="print"/>
          <a:srcRect/>
          <a:stretch>
            <a:fillRect/>
          </a:stretch>
        </p:blipFill>
        <p:spPr bwMode="auto">
          <a:xfrm>
            <a:off x="7207268" y="0"/>
            <a:ext cx="1936732" cy="2521932"/>
          </a:xfrm>
          <a:prstGeom prst="rect">
            <a:avLst/>
          </a:prstGeom>
          <a:noFill/>
        </p:spPr>
      </p:pic>
      <p:sp>
        <p:nvSpPr>
          <p:cNvPr id="6" name="Content Placeholder 5"/>
          <p:cNvSpPr>
            <a:spLocks noGrp="1"/>
          </p:cNvSpPr>
          <p:nvPr>
            <p:ph idx="1"/>
          </p:nvPr>
        </p:nvSpPr>
        <p:spPr>
          <a:xfrm>
            <a:off x="214282" y="928670"/>
            <a:ext cx="8929718" cy="6286544"/>
          </a:xfrm>
        </p:spPr>
        <p:txBody>
          <a:bodyPr>
            <a:normAutofit/>
          </a:bodyPr>
          <a:lstStyle/>
          <a:p>
            <a:r>
              <a:rPr lang="en-CA" i="1" dirty="0" smtClean="0"/>
              <a:t>Also an English philosopher</a:t>
            </a:r>
          </a:p>
          <a:p>
            <a:r>
              <a:rPr lang="en-CA" i="1" dirty="0" smtClean="0"/>
              <a:t>Unlike Hobbes, Locke believed humans are </a:t>
            </a:r>
          </a:p>
          <a:p>
            <a:pPr>
              <a:buNone/>
            </a:pPr>
            <a:r>
              <a:rPr lang="en-CA" i="1" dirty="0" smtClean="0"/>
              <a:t>rational, intelligent, and reasonable.</a:t>
            </a:r>
          </a:p>
          <a:p>
            <a:r>
              <a:rPr lang="en-CA" i="1" dirty="0" smtClean="0"/>
              <a:t>Locke opposed the authoritarianism of the Church and the state and believed that individuals had the right to use their reason and logic to make their own decisions.</a:t>
            </a:r>
          </a:p>
          <a:p>
            <a:r>
              <a:rPr lang="en-CA" i="1" dirty="0" smtClean="0"/>
              <a:t>He also believed the source of power was the people themselves.</a:t>
            </a:r>
          </a:p>
          <a:p>
            <a:r>
              <a:rPr lang="en-CA" i="1" dirty="0" smtClean="0"/>
              <a:t>He believed that any government action had to be justified by popular consent (democracy).</a:t>
            </a:r>
          </a:p>
          <a:p>
            <a:r>
              <a:rPr lang="en-CA" i="1" dirty="0" smtClean="0"/>
              <a:t>However he believed in the social contract where people must give up some of their rights to a government for social security.</a:t>
            </a:r>
            <a:endParaRPr lang="en-CA" i="1" dirty="0"/>
          </a:p>
        </p:txBody>
      </p:sp>
      <p:sp>
        <p:nvSpPr>
          <p:cNvPr id="5" name="Title 4"/>
          <p:cNvSpPr>
            <a:spLocks noGrp="1"/>
          </p:cNvSpPr>
          <p:nvPr>
            <p:ph type="title"/>
          </p:nvPr>
        </p:nvSpPr>
        <p:spPr>
          <a:xfrm>
            <a:off x="357158" y="-142900"/>
            <a:ext cx="7467600" cy="1143000"/>
          </a:xfrm>
        </p:spPr>
        <p:txBody>
          <a:bodyPr>
            <a:normAutofit/>
          </a:bodyPr>
          <a:lstStyle/>
          <a:p>
            <a:r>
              <a:rPr lang="en-CA" sz="4000" b="1" i="1" dirty="0" smtClean="0">
                <a:latin typeface="+mn-lt"/>
              </a:rPr>
              <a:t>John Locke </a:t>
            </a:r>
            <a:r>
              <a:rPr lang="en-CA" sz="4000" i="1" dirty="0" smtClean="0">
                <a:latin typeface="+mn-lt"/>
              </a:rPr>
              <a:t>(1632-1704)</a:t>
            </a:r>
            <a:endParaRPr lang="en-CA" sz="4000" b="1" i="1"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arts.anu.edu.au/sss/pols3017/Images/Theorists/Rousseau.jpg"/>
          <p:cNvPicPr>
            <a:picLocks noChangeAspect="1" noChangeArrowheads="1"/>
          </p:cNvPicPr>
          <p:nvPr/>
        </p:nvPicPr>
        <p:blipFill>
          <a:blip r:embed="rId3" cstate="print"/>
          <a:srcRect/>
          <a:stretch>
            <a:fillRect/>
          </a:stretch>
        </p:blipFill>
        <p:spPr bwMode="auto">
          <a:xfrm>
            <a:off x="7143768" y="0"/>
            <a:ext cx="1857388" cy="2293072"/>
          </a:xfrm>
          <a:prstGeom prst="rect">
            <a:avLst/>
          </a:prstGeom>
          <a:noFill/>
        </p:spPr>
      </p:pic>
      <p:sp>
        <p:nvSpPr>
          <p:cNvPr id="3" name="Content Placeholder 2"/>
          <p:cNvSpPr>
            <a:spLocks noGrp="1"/>
          </p:cNvSpPr>
          <p:nvPr>
            <p:ph idx="1"/>
          </p:nvPr>
        </p:nvSpPr>
        <p:spPr>
          <a:xfrm>
            <a:off x="142844" y="1785950"/>
            <a:ext cx="8858312" cy="5857892"/>
          </a:xfrm>
        </p:spPr>
        <p:txBody>
          <a:bodyPr>
            <a:normAutofit/>
          </a:bodyPr>
          <a:lstStyle/>
          <a:p>
            <a:r>
              <a:rPr lang="en-CA" sz="2800" i="1" dirty="0" smtClean="0"/>
              <a:t>Swiss Philosopher</a:t>
            </a:r>
          </a:p>
          <a:p>
            <a:r>
              <a:rPr lang="en-CA" sz="2800" i="1" dirty="0" smtClean="0"/>
              <a:t>Believed people are inherently good but have been corrupted by society and civilization</a:t>
            </a:r>
          </a:p>
          <a:p>
            <a:r>
              <a:rPr lang="en-CA" sz="2800" i="1" dirty="0" smtClean="0"/>
              <a:t>Believed men are naturally free and equal</a:t>
            </a:r>
          </a:p>
          <a:p>
            <a:r>
              <a:rPr lang="en-CA" sz="2800" i="1" dirty="0" smtClean="0"/>
              <a:t>Wanted humans to go back to these natural, good characteristics</a:t>
            </a:r>
          </a:p>
          <a:p>
            <a:r>
              <a:rPr lang="en-CA" sz="2800" i="1" dirty="0" smtClean="0"/>
              <a:t>He believed the will of the people was the absolute authority but, unlike Locke, did not believe in representative democracy, but in a direct democracy</a:t>
            </a:r>
          </a:p>
          <a:p>
            <a:r>
              <a:rPr lang="en-CA" sz="2800" i="1" dirty="0" smtClean="0"/>
              <a:t>He believed citizens should make the laws directly</a:t>
            </a:r>
            <a:endParaRPr lang="en-CA" sz="2800" i="1" dirty="0"/>
          </a:p>
        </p:txBody>
      </p:sp>
      <p:sp>
        <p:nvSpPr>
          <p:cNvPr id="2" name="Title 1"/>
          <p:cNvSpPr>
            <a:spLocks noGrp="1"/>
          </p:cNvSpPr>
          <p:nvPr>
            <p:ph type="title"/>
          </p:nvPr>
        </p:nvSpPr>
        <p:spPr>
          <a:xfrm>
            <a:off x="428596" y="428604"/>
            <a:ext cx="7467600" cy="1143000"/>
          </a:xfrm>
        </p:spPr>
        <p:txBody>
          <a:bodyPr>
            <a:noAutofit/>
          </a:bodyPr>
          <a:lstStyle/>
          <a:p>
            <a:r>
              <a:rPr lang="en-CA" sz="4000" b="1" i="1" dirty="0" smtClean="0">
                <a:latin typeface="+mn-lt"/>
              </a:rPr>
              <a:t>Jean-Jacques Rousseau </a:t>
            </a:r>
            <a:br>
              <a:rPr lang="en-CA" sz="4000" b="1" i="1" dirty="0" smtClean="0">
                <a:latin typeface="+mn-lt"/>
              </a:rPr>
            </a:br>
            <a:r>
              <a:rPr lang="en-CA" sz="4000" i="1" dirty="0" smtClean="0">
                <a:latin typeface="+mn-lt"/>
              </a:rPr>
              <a:t>(1712-1778)</a:t>
            </a:r>
            <a:endParaRPr lang="en-CA" sz="4000" b="1" i="1"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785926"/>
            <a:ext cx="8572560" cy="5000660"/>
          </a:xfrm>
        </p:spPr>
        <p:txBody>
          <a:bodyPr>
            <a:normAutofit lnSpcReduction="10000"/>
          </a:bodyPr>
          <a:lstStyle/>
          <a:p>
            <a:r>
              <a:rPr lang="en-CA" dirty="0" smtClean="0"/>
              <a:t>French Enlightenment thinker whose </a:t>
            </a:r>
          </a:p>
          <a:p>
            <a:pPr>
              <a:buNone/>
            </a:pPr>
            <a:r>
              <a:rPr lang="en-CA" dirty="0" smtClean="0"/>
              <a:t>writings were banned by the Catholic church</a:t>
            </a:r>
          </a:p>
          <a:p>
            <a:r>
              <a:rPr lang="en-CA" dirty="0" smtClean="0"/>
              <a:t>Montesquieu believed in the worth of the individual, the equality of individuals, and the accountability of the government.</a:t>
            </a:r>
          </a:p>
          <a:p>
            <a:r>
              <a:rPr lang="en-CA" dirty="0" smtClean="0"/>
              <a:t>He also believed strongly in the separation of powers in government (executive, legislative, and judicial). </a:t>
            </a:r>
          </a:p>
          <a:p>
            <a:r>
              <a:rPr lang="en-CA" dirty="0" smtClean="0"/>
              <a:t>Within this system of </a:t>
            </a:r>
            <a:r>
              <a:rPr lang="en-CA" u="sng" dirty="0" smtClean="0"/>
              <a:t>Checks and Balances  </a:t>
            </a:r>
            <a:r>
              <a:rPr lang="en-CA" dirty="0" smtClean="0"/>
              <a:t>each branch would be both separate from and dependent on one another so that no one branch became too powerful.</a:t>
            </a:r>
          </a:p>
          <a:p>
            <a:r>
              <a:rPr lang="en-CA" dirty="0" smtClean="0"/>
              <a:t>However in order for this system to work people needed to be involved in government-a democracy.</a:t>
            </a:r>
            <a:endParaRPr lang="en-CA" dirty="0"/>
          </a:p>
        </p:txBody>
      </p:sp>
      <p:sp>
        <p:nvSpPr>
          <p:cNvPr id="3" name="Title 2"/>
          <p:cNvSpPr>
            <a:spLocks noGrp="1"/>
          </p:cNvSpPr>
          <p:nvPr>
            <p:ph type="title"/>
          </p:nvPr>
        </p:nvSpPr>
        <p:spPr>
          <a:xfrm>
            <a:off x="242918" y="357166"/>
            <a:ext cx="8901082" cy="1357322"/>
          </a:xfrm>
        </p:spPr>
        <p:txBody>
          <a:bodyPr>
            <a:normAutofit fontScale="90000"/>
          </a:bodyPr>
          <a:lstStyle/>
          <a:p>
            <a:r>
              <a:rPr lang="en-CA" b="1" dirty="0" smtClean="0"/>
              <a:t>Charles de </a:t>
            </a:r>
            <a:r>
              <a:rPr lang="en-CA" b="1" dirty="0" err="1" smtClean="0"/>
              <a:t>Secondat</a:t>
            </a:r>
            <a:r>
              <a:rPr lang="en-CA" b="1" dirty="0" smtClean="0"/>
              <a:t>, baron </a:t>
            </a:r>
            <a:br>
              <a:rPr lang="en-CA" b="1" dirty="0" smtClean="0"/>
            </a:br>
            <a:r>
              <a:rPr lang="en-CA" b="1" dirty="0" smtClean="0"/>
              <a:t>de Montesquieu</a:t>
            </a:r>
            <a:r>
              <a:rPr lang="en-CA" dirty="0" smtClean="0"/>
              <a:t/>
            </a:r>
            <a:br>
              <a:rPr lang="en-CA" dirty="0" smtClean="0"/>
            </a:br>
            <a:r>
              <a:rPr lang="en-CA" dirty="0" smtClean="0"/>
              <a:t>(1689-1755)</a:t>
            </a:r>
            <a:endParaRPr lang="en-CA" dirty="0"/>
          </a:p>
        </p:txBody>
      </p:sp>
      <p:pic>
        <p:nvPicPr>
          <p:cNvPr id="2050" name="Picture 2" descr="http://www.avizora.com/publicaciones/biografias/textos/textos_m/images/montesquieu_02.jpg"/>
          <p:cNvPicPr>
            <a:picLocks noChangeAspect="1" noChangeArrowheads="1"/>
          </p:cNvPicPr>
          <p:nvPr/>
        </p:nvPicPr>
        <p:blipFill>
          <a:blip r:embed="rId3" cstate="print"/>
          <a:srcRect/>
          <a:stretch>
            <a:fillRect/>
          </a:stretch>
        </p:blipFill>
        <p:spPr bwMode="auto">
          <a:xfrm>
            <a:off x="6826700" y="0"/>
            <a:ext cx="2317300" cy="249395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1643050"/>
            <a:ext cx="8572560" cy="6143668"/>
          </a:xfrm>
        </p:spPr>
        <p:txBody>
          <a:bodyPr>
            <a:normAutofit/>
          </a:bodyPr>
          <a:lstStyle/>
          <a:p>
            <a:r>
              <a:rPr lang="en-CA" dirty="0" smtClean="0"/>
              <a:t>English philosopher</a:t>
            </a:r>
          </a:p>
          <a:p>
            <a:r>
              <a:rPr lang="en-CA" dirty="0" smtClean="0"/>
              <a:t>He was interested in the protection of </a:t>
            </a:r>
          </a:p>
          <a:p>
            <a:pPr>
              <a:buNone/>
            </a:pPr>
            <a:r>
              <a:rPr lang="en-CA" dirty="0" smtClean="0"/>
              <a:t>	individual freedom and the promotion of individual decision making as the core of societal institutions</a:t>
            </a:r>
          </a:p>
          <a:p>
            <a:r>
              <a:rPr lang="en-CA" dirty="0" smtClean="0"/>
              <a:t>He believed that the only limitations that should be placed on the individual were those that would protect others (i.e. The only restrictions on people should be those that prevent harm to others)</a:t>
            </a:r>
          </a:p>
          <a:p>
            <a:r>
              <a:rPr lang="en-CA" dirty="0" smtClean="0"/>
              <a:t>Mill also strongly advocated free speech </a:t>
            </a:r>
            <a:endParaRPr lang="en-CA" dirty="0"/>
          </a:p>
        </p:txBody>
      </p:sp>
      <p:sp>
        <p:nvSpPr>
          <p:cNvPr id="3" name="Title 2"/>
          <p:cNvSpPr>
            <a:spLocks noGrp="1"/>
          </p:cNvSpPr>
          <p:nvPr>
            <p:ph type="title"/>
          </p:nvPr>
        </p:nvSpPr>
        <p:spPr>
          <a:xfrm>
            <a:off x="571472" y="357166"/>
            <a:ext cx="8229600" cy="1219200"/>
          </a:xfrm>
        </p:spPr>
        <p:txBody>
          <a:bodyPr>
            <a:normAutofit fontScale="90000"/>
          </a:bodyPr>
          <a:lstStyle/>
          <a:p>
            <a:r>
              <a:rPr lang="en-CA" b="1" dirty="0" smtClean="0"/>
              <a:t>John Stuart Mill</a:t>
            </a:r>
            <a:br>
              <a:rPr lang="en-CA" b="1" dirty="0" smtClean="0"/>
            </a:br>
            <a:r>
              <a:rPr lang="en-CA" dirty="0" smtClean="0"/>
              <a:t>(1806-1873)</a:t>
            </a:r>
            <a:endParaRPr lang="en-CA" b="1" dirty="0"/>
          </a:p>
        </p:txBody>
      </p:sp>
      <p:pic>
        <p:nvPicPr>
          <p:cNvPr id="39938" name="Picture 2" descr="http://thebsreport.files.wordpress.com/2009/05/john_stuart_mill.jpg"/>
          <p:cNvPicPr>
            <a:picLocks noChangeAspect="1" noChangeArrowheads="1"/>
          </p:cNvPicPr>
          <p:nvPr/>
        </p:nvPicPr>
        <p:blipFill>
          <a:blip r:embed="rId3" cstate="print"/>
          <a:srcRect/>
          <a:stretch>
            <a:fillRect/>
          </a:stretch>
        </p:blipFill>
        <p:spPr bwMode="auto">
          <a:xfrm>
            <a:off x="7252456" y="0"/>
            <a:ext cx="1891544" cy="264320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71406" y="357166"/>
            <a:ext cx="8715436" cy="6357982"/>
          </a:xfrm>
        </p:spPr>
        <p:txBody>
          <a:bodyPr>
            <a:normAutofit/>
          </a:bodyPr>
          <a:lstStyle/>
          <a:p>
            <a:r>
              <a:rPr lang="en-CA" sz="3200" dirty="0" smtClean="0"/>
              <a:t>Where do we come from?</a:t>
            </a:r>
          </a:p>
          <a:p>
            <a:r>
              <a:rPr lang="en-CA" sz="3200" dirty="0" smtClean="0"/>
              <a:t>What are we?</a:t>
            </a:r>
          </a:p>
          <a:p>
            <a:r>
              <a:rPr lang="en-CA" sz="3200" dirty="0" smtClean="0"/>
              <a:t>Where are we going?</a:t>
            </a:r>
          </a:p>
          <a:p>
            <a:endParaRPr lang="en-CA" sz="3200" dirty="0" smtClean="0"/>
          </a:p>
          <a:p>
            <a:pPr>
              <a:buNone/>
            </a:pPr>
            <a:r>
              <a:rPr lang="en-CA" sz="3200" dirty="0" smtClean="0"/>
              <a:t>	To understand what liberalism is and how it affects us we must </a:t>
            </a:r>
          </a:p>
          <a:p>
            <a:pPr>
              <a:buNone/>
            </a:pPr>
            <a:r>
              <a:rPr lang="en-CA" sz="3200" dirty="0" smtClean="0"/>
              <a:t>	examine the </a:t>
            </a:r>
          </a:p>
          <a:p>
            <a:pPr>
              <a:buNone/>
            </a:pPr>
            <a:r>
              <a:rPr lang="en-CA" sz="3200" dirty="0" smtClean="0"/>
              <a:t>	development and </a:t>
            </a:r>
          </a:p>
          <a:p>
            <a:pPr>
              <a:buNone/>
            </a:pPr>
            <a:r>
              <a:rPr lang="en-CA" sz="3200" dirty="0" smtClean="0"/>
              <a:t>	history of liberalism.</a:t>
            </a:r>
            <a:endParaRPr lang="en-CA" sz="3200" dirty="0"/>
          </a:p>
        </p:txBody>
      </p:sp>
      <p:sp>
        <p:nvSpPr>
          <p:cNvPr id="6" name="Title 5"/>
          <p:cNvSpPr>
            <a:spLocks noGrp="1"/>
          </p:cNvSpPr>
          <p:nvPr>
            <p:ph type="title"/>
          </p:nvPr>
        </p:nvSpPr>
        <p:spPr>
          <a:xfrm>
            <a:off x="8162964" y="285728"/>
            <a:ext cx="1981200" cy="381016"/>
          </a:xfrm>
        </p:spPr>
        <p:txBody>
          <a:bodyPr>
            <a:normAutofit fontScale="90000"/>
          </a:bodyPr>
          <a:lstStyle/>
          <a:p>
            <a:r>
              <a:rPr lang="en-CA" dirty="0" smtClean="0"/>
              <a:t>Unit 2</a:t>
            </a:r>
            <a:endParaRPr lang="en-CA" dirty="0"/>
          </a:p>
        </p:txBody>
      </p:sp>
      <p:pic>
        <p:nvPicPr>
          <p:cNvPr id="2050" name="Picture 2" descr="http://broadsides.org/wp-content/uploads/2008/02/liberal_boy1.jpg"/>
          <p:cNvPicPr>
            <a:picLocks noChangeAspect="1" noChangeArrowheads="1"/>
          </p:cNvPicPr>
          <p:nvPr/>
        </p:nvPicPr>
        <p:blipFill>
          <a:blip r:embed="rId3" cstate="print"/>
          <a:srcRect/>
          <a:stretch>
            <a:fillRect/>
          </a:stretch>
        </p:blipFill>
        <p:spPr bwMode="auto">
          <a:xfrm>
            <a:off x="4077726" y="3286124"/>
            <a:ext cx="4923430" cy="34290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500174"/>
            <a:ext cx="8572560" cy="5500726"/>
          </a:xfrm>
        </p:spPr>
        <p:txBody>
          <a:bodyPr/>
          <a:lstStyle/>
          <a:p>
            <a:r>
              <a:rPr lang="en-CA" dirty="0" smtClean="0"/>
              <a:t>In approx 1750 the Industrial Revolution occurred in Great Britain.</a:t>
            </a:r>
          </a:p>
          <a:p>
            <a:r>
              <a:rPr lang="en-CA" dirty="0" smtClean="0"/>
              <a:t>Britain’s economy was traditionally based on agriculture however during the Industrial Revolution this changed to a factory based system in urban centers.</a:t>
            </a:r>
          </a:p>
          <a:p>
            <a:endParaRPr lang="en-CA" dirty="0" smtClean="0"/>
          </a:p>
          <a:p>
            <a:endParaRPr lang="en-CA" dirty="0"/>
          </a:p>
        </p:txBody>
      </p:sp>
      <p:sp>
        <p:nvSpPr>
          <p:cNvPr id="3" name="Title 2"/>
          <p:cNvSpPr>
            <a:spLocks noGrp="1"/>
          </p:cNvSpPr>
          <p:nvPr>
            <p:ph type="title"/>
          </p:nvPr>
        </p:nvSpPr>
        <p:spPr>
          <a:xfrm>
            <a:off x="457200" y="214290"/>
            <a:ext cx="8686800" cy="1219200"/>
          </a:xfrm>
        </p:spPr>
        <p:txBody>
          <a:bodyPr>
            <a:normAutofit fontScale="90000"/>
          </a:bodyPr>
          <a:lstStyle/>
          <a:p>
            <a:r>
              <a:rPr lang="en-CA" dirty="0" smtClean="0"/>
              <a:t>Industrial Revolution: The Origins of Laissez-Faire Economics</a:t>
            </a:r>
            <a:endParaRPr lang="en-CA" dirty="0"/>
          </a:p>
        </p:txBody>
      </p:sp>
      <p:pic>
        <p:nvPicPr>
          <p:cNvPr id="41986" name="Picture 2" descr="http://www.mtholyoke.edu/courses/rschwart/hist255/la/smokestack2.jpg"/>
          <p:cNvPicPr>
            <a:picLocks noChangeAspect="1" noChangeArrowheads="1"/>
          </p:cNvPicPr>
          <p:nvPr/>
        </p:nvPicPr>
        <p:blipFill>
          <a:blip r:embed="rId3" cstate="print"/>
          <a:srcRect/>
          <a:stretch>
            <a:fillRect/>
          </a:stretch>
        </p:blipFill>
        <p:spPr bwMode="auto">
          <a:xfrm>
            <a:off x="2000231" y="3643314"/>
            <a:ext cx="4988549" cy="3214686"/>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785794"/>
            <a:ext cx="9001156" cy="6072206"/>
          </a:xfrm>
        </p:spPr>
        <p:txBody>
          <a:bodyPr>
            <a:noAutofit/>
          </a:bodyPr>
          <a:lstStyle/>
          <a:p>
            <a:r>
              <a:rPr lang="en-CA" sz="2600" dirty="0" smtClean="0"/>
              <a:t>The Industrial Revolution began in Great Britain for the following reasons:</a:t>
            </a:r>
          </a:p>
          <a:p>
            <a:pPr lvl="1"/>
            <a:r>
              <a:rPr lang="en-CA" sz="2600" dirty="0" smtClean="0"/>
              <a:t>Great Britain had a large naval and merchant fleets that could be used to trade with other areas of the world and gain resources of distance colonies.</a:t>
            </a:r>
          </a:p>
          <a:p>
            <a:pPr lvl="1"/>
            <a:r>
              <a:rPr lang="en-CA" sz="2600" dirty="0" smtClean="0"/>
              <a:t>Britain also had a large investment capital and cheap labour with many inventors causing new technology.</a:t>
            </a:r>
          </a:p>
          <a:p>
            <a:pPr lvl="1"/>
            <a:r>
              <a:rPr lang="en-CA" sz="2600" dirty="0" smtClean="0"/>
              <a:t>Power was shared between the parliament and the monarchy.  Parliament was made up of powerful land owners.  This lead to the Enclosure Act which privatized farm land forcing thousands of small farmers to the cities looking for work.</a:t>
            </a:r>
          </a:p>
          <a:p>
            <a:pPr lvl="1"/>
            <a:r>
              <a:rPr lang="en-CA" sz="2600" dirty="0" smtClean="0"/>
              <a:t>Britain and the world were influenced by the Enlightenment thinkers which favoured capitalism</a:t>
            </a:r>
          </a:p>
          <a:p>
            <a:pPr lvl="1">
              <a:buNone/>
            </a:pPr>
            <a:endParaRPr lang="en-CA" sz="2600" dirty="0" smtClean="0"/>
          </a:p>
        </p:txBody>
      </p:sp>
      <p:sp>
        <p:nvSpPr>
          <p:cNvPr id="3" name="Title 2"/>
          <p:cNvSpPr>
            <a:spLocks noGrp="1"/>
          </p:cNvSpPr>
          <p:nvPr>
            <p:ph type="title"/>
          </p:nvPr>
        </p:nvSpPr>
        <p:spPr>
          <a:xfrm>
            <a:off x="357158" y="71414"/>
            <a:ext cx="8472518" cy="862010"/>
          </a:xfrm>
        </p:spPr>
        <p:txBody>
          <a:bodyPr>
            <a:normAutofit fontScale="90000"/>
          </a:bodyPr>
          <a:lstStyle/>
          <a:p>
            <a:r>
              <a:rPr lang="en-CA" b="1" dirty="0" smtClean="0"/>
              <a:t>Industrial Revolution in Great Britain</a:t>
            </a:r>
            <a:endParaRPr lang="en-CA" b="1" dirty="0"/>
          </a:p>
        </p:txBody>
      </p:sp>
      <p:pic>
        <p:nvPicPr>
          <p:cNvPr id="1026" name="Picture 2" descr="C:\Users\User\AppData\Local\Microsoft\Windows\Temporary Internet Files\Content.IE5\WZRJYBER\MCj04334860000[1].wmf"/>
          <p:cNvPicPr>
            <a:picLocks noChangeAspect="1" noChangeArrowheads="1"/>
          </p:cNvPicPr>
          <p:nvPr/>
        </p:nvPicPr>
        <p:blipFill>
          <a:blip r:embed="rId3"/>
          <a:srcRect/>
          <a:stretch>
            <a:fillRect/>
          </a:stretch>
        </p:blipFill>
        <p:spPr bwMode="auto">
          <a:xfrm>
            <a:off x="7286644" y="5214950"/>
            <a:ext cx="1827886" cy="103601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126055"/>
          </a:xfrm>
        </p:spPr>
        <p:txBody>
          <a:bodyPr>
            <a:normAutofit/>
          </a:bodyPr>
          <a:lstStyle/>
          <a:p>
            <a:r>
              <a:rPr lang="en-CA" dirty="0" smtClean="0"/>
              <a:t>Together these resulted in:</a:t>
            </a:r>
          </a:p>
          <a:p>
            <a:pPr lvl="1"/>
            <a:r>
              <a:rPr lang="en-CA" dirty="0" smtClean="0"/>
              <a:t>The development of the factory system</a:t>
            </a:r>
          </a:p>
          <a:p>
            <a:pPr lvl="1"/>
            <a:r>
              <a:rPr lang="en-CA" dirty="0" smtClean="0"/>
              <a:t>Mechanization of labour </a:t>
            </a:r>
          </a:p>
          <a:p>
            <a:pPr lvl="1"/>
            <a:r>
              <a:rPr lang="en-CA" dirty="0" smtClean="0"/>
              <a:t>Mass production</a:t>
            </a:r>
          </a:p>
          <a:p>
            <a:pPr lvl="1"/>
            <a:r>
              <a:rPr lang="en-CA" dirty="0" smtClean="0"/>
              <a:t>Consumption of consumer goods</a:t>
            </a:r>
          </a:p>
          <a:p>
            <a:pPr lvl="1"/>
            <a:r>
              <a:rPr lang="en-CA" dirty="0" smtClean="0"/>
              <a:t>Expansion of capitalism and free enterprise</a:t>
            </a:r>
          </a:p>
          <a:p>
            <a:pPr lvl="1"/>
            <a:r>
              <a:rPr lang="en-CA" dirty="0" smtClean="0"/>
              <a:t>A large gap between the extremely rich and the extremely poor</a:t>
            </a:r>
          </a:p>
          <a:p>
            <a:pPr lvl="1"/>
            <a:r>
              <a:rPr lang="en-CA" dirty="0" smtClean="0"/>
              <a:t>Slums</a:t>
            </a:r>
          </a:p>
          <a:p>
            <a:pPr lvl="1"/>
            <a:r>
              <a:rPr lang="en-CA" dirty="0" smtClean="0"/>
              <a:t>Starvation</a:t>
            </a:r>
          </a:p>
          <a:p>
            <a:pPr lvl="1"/>
            <a:r>
              <a:rPr lang="en-CA" dirty="0" smtClean="0"/>
              <a:t>Child labour and worker abuse along with</a:t>
            </a:r>
          </a:p>
          <a:p>
            <a:pPr lvl="1"/>
            <a:r>
              <a:rPr lang="en-CA" dirty="0" smtClean="0"/>
              <a:t>The degradation of the environment</a:t>
            </a:r>
          </a:p>
          <a:p>
            <a:endParaRPr lang="en-US" dirty="0"/>
          </a:p>
        </p:txBody>
      </p:sp>
      <p:sp>
        <p:nvSpPr>
          <p:cNvPr id="2" name="Title 1"/>
          <p:cNvSpPr>
            <a:spLocks noGrp="1"/>
          </p:cNvSpPr>
          <p:nvPr>
            <p:ph type="title"/>
          </p:nvPr>
        </p:nvSpPr>
        <p:spPr>
          <a:xfrm>
            <a:off x="500034" y="0"/>
            <a:ext cx="8229600" cy="1143000"/>
          </a:xfrm>
        </p:spPr>
        <p:txBody>
          <a:bodyPr/>
          <a:lstStyle/>
          <a:p>
            <a:r>
              <a:rPr lang="en-US" dirty="0" smtClean="0"/>
              <a:t>Results of the Industrial Revolution</a:t>
            </a:r>
            <a:endParaRPr lang="en-US" dirty="0"/>
          </a:p>
        </p:txBody>
      </p:sp>
      <p:pic>
        <p:nvPicPr>
          <p:cNvPr id="2050" name="Picture 2" descr="C:\Users\User\AppData\Local\Microsoft\Windows\Temporary Internet Files\Content.IE5\A014H7JC\MCPE02505_0000[1].wmf"/>
          <p:cNvPicPr>
            <a:picLocks noChangeAspect="1" noChangeArrowheads="1"/>
          </p:cNvPicPr>
          <p:nvPr/>
        </p:nvPicPr>
        <p:blipFill>
          <a:blip r:embed="rId2"/>
          <a:srcRect/>
          <a:stretch>
            <a:fillRect/>
          </a:stretch>
        </p:blipFill>
        <p:spPr bwMode="auto">
          <a:xfrm>
            <a:off x="7447560" y="2857496"/>
            <a:ext cx="1696440" cy="1643050"/>
          </a:xfrm>
          <a:prstGeom prst="rect">
            <a:avLst/>
          </a:prstGeom>
          <a:noFill/>
        </p:spPr>
      </p:pic>
      <p:pic>
        <p:nvPicPr>
          <p:cNvPr id="2051" name="Picture 3" descr="C:\Users\User\AppData\Local\Microsoft\Windows\Temporary Internet Files\Content.IE5\WZRJYBER\MCj04415290000[1].wmf"/>
          <p:cNvPicPr>
            <a:picLocks noChangeAspect="1" noChangeArrowheads="1"/>
          </p:cNvPicPr>
          <p:nvPr/>
        </p:nvPicPr>
        <p:blipFill>
          <a:blip r:embed="rId3"/>
          <a:srcRect/>
          <a:stretch>
            <a:fillRect/>
          </a:stretch>
        </p:blipFill>
        <p:spPr bwMode="auto">
          <a:xfrm>
            <a:off x="7302500" y="1071546"/>
            <a:ext cx="1841500" cy="1644650"/>
          </a:xfrm>
          <a:prstGeom prst="rect">
            <a:avLst/>
          </a:prstGeom>
          <a:noFill/>
        </p:spPr>
      </p:pic>
      <p:pic>
        <p:nvPicPr>
          <p:cNvPr id="2052" name="Picture 4" descr="C:\Users\User\AppData\Local\Microsoft\Windows\Temporary Internet Files\Content.IE5\A014H7JC\MCj04418280000[1].wmf"/>
          <p:cNvPicPr>
            <a:picLocks noChangeAspect="1" noChangeArrowheads="1"/>
          </p:cNvPicPr>
          <p:nvPr/>
        </p:nvPicPr>
        <p:blipFill>
          <a:blip r:embed="rId4"/>
          <a:srcRect/>
          <a:stretch>
            <a:fillRect/>
          </a:stretch>
        </p:blipFill>
        <p:spPr bwMode="auto">
          <a:xfrm>
            <a:off x="6858016" y="4857760"/>
            <a:ext cx="1825625" cy="17113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285860"/>
            <a:ext cx="8572560" cy="5286412"/>
          </a:xfrm>
          <a:ln>
            <a:noFill/>
          </a:ln>
        </p:spPr>
        <p:txBody>
          <a:bodyPr>
            <a:normAutofit/>
          </a:bodyPr>
          <a:lstStyle/>
          <a:p>
            <a:r>
              <a:rPr lang="en-CA" dirty="0" smtClean="0"/>
              <a:t>French term- “leave (people) alone to do (as they wish)”</a:t>
            </a:r>
          </a:p>
          <a:p>
            <a:r>
              <a:rPr lang="en-CA" dirty="0" smtClean="0"/>
              <a:t>It referred to a reduction of government involvement in the economy</a:t>
            </a:r>
          </a:p>
          <a:p>
            <a:r>
              <a:rPr lang="en-CA" dirty="0" smtClean="0"/>
              <a:t>It emerged from the theories of the </a:t>
            </a:r>
            <a:r>
              <a:rPr lang="en-CA"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physiocrats</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p>
          <a:p>
            <a:pPr lvl="1"/>
            <a:r>
              <a:rPr lang="en-CA" dirty="0" smtClean="0"/>
              <a:t>a group of Enlightenment philosophers in France who critiqued the prevailing economics of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mercantilism.</a:t>
            </a:r>
          </a:p>
          <a:p>
            <a:pPr lvl="1"/>
            <a:r>
              <a:rPr lang="en-CA" dirty="0" smtClean="0"/>
              <a:t> </a:t>
            </a:r>
            <a:r>
              <a:rPr lang="en-CA" b="1" u="sng" dirty="0" smtClean="0"/>
              <a:t>Mercantilism</a:t>
            </a:r>
            <a:r>
              <a:rPr lang="en-CA" dirty="0" smtClean="0"/>
              <a:t> is the idea that the primary goal of the economy is to strengthen the power and wealth of the state. In order to do so high government regulation is necessary.</a:t>
            </a:r>
          </a:p>
        </p:txBody>
      </p:sp>
      <p:sp>
        <p:nvSpPr>
          <p:cNvPr id="3" name="Title 2"/>
          <p:cNvSpPr>
            <a:spLocks noGrp="1"/>
          </p:cNvSpPr>
          <p:nvPr>
            <p:ph type="title"/>
          </p:nvPr>
        </p:nvSpPr>
        <p:spPr>
          <a:xfrm>
            <a:off x="457200" y="142852"/>
            <a:ext cx="8229600" cy="800120"/>
          </a:xfrm>
        </p:spPr>
        <p:txBody>
          <a:bodyPr/>
          <a:lstStyle/>
          <a:p>
            <a:pPr algn="ctr"/>
            <a:r>
              <a:rPr lang="en-CA" b="1"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Laissez-Faire Economics</a:t>
            </a:r>
            <a:endParaRPr lang="en-CA" b="1"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074" name="Picture 2" descr="C:\Users\User\AppData\Local\Microsoft\Windows\Temporary Internet Files\Content.IE5\WZRJYBER\MCj04415170000[1].wmf"/>
          <p:cNvPicPr>
            <a:picLocks noChangeAspect="1" noChangeArrowheads="1"/>
          </p:cNvPicPr>
          <p:nvPr/>
        </p:nvPicPr>
        <p:blipFill>
          <a:blip r:embed="rId3"/>
          <a:srcRect/>
          <a:stretch>
            <a:fillRect/>
          </a:stretch>
        </p:blipFill>
        <p:spPr bwMode="auto">
          <a:xfrm>
            <a:off x="1071538" y="5500702"/>
            <a:ext cx="1914525" cy="1108075"/>
          </a:xfrm>
          <a:prstGeom prst="rect">
            <a:avLst/>
          </a:prstGeom>
          <a:noFill/>
        </p:spPr>
      </p:pic>
      <p:pic>
        <p:nvPicPr>
          <p:cNvPr id="3075" name="Picture 3" descr="C:\Users\User\AppData\Local\Microsoft\Windows\Temporary Internet Files\Content.IE5\DQZBT941\MCj04415270000[1].wmf"/>
          <p:cNvPicPr>
            <a:picLocks noChangeAspect="1" noChangeArrowheads="1"/>
          </p:cNvPicPr>
          <p:nvPr/>
        </p:nvPicPr>
        <p:blipFill>
          <a:blip r:embed="rId4"/>
          <a:srcRect/>
          <a:stretch>
            <a:fillRect/>
          </a:stretch>
        </p:blipFill>
        <p:spPr bwMode="auto">
          <a:xfrm>
            <a:off x="3143240" y="5500702"/>
            <a:ext cx="1911350" cy="11080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Laissez-faire reflects the following ideas:</a:t>
            </a:r>
          </a:p>
          <a:p>
            <a:pPr lvl="1"/>
            <a:r>
              <a:rPr lang="en-US" dirty="0" smtClean="0"/>
              <a:t>Individuals nee to be given freedom to make their own decisions. Therefore laissez-faire is contradicting mercantilism. </a:t>
            </a:r>
          </a:p>
          <a:p>
            <a:pPr lvl="1"/>
            <a:r>
              <a:rPr lang="en-US" dirty="0" smtClean="0"/>
              <a:t>Individuals’ selfishness and competitiveness will eventually improve their own society.</a:t>
            </a:r>
          </a:p>
          <a:p>
            <a:pPr lvl="1"/>
            <a:endParaRPr lang="en-US" dirty="0"/>
          </a:p>
        </p:txBody>
      </p:sp>
      <p:sp>
        <p:nvSpPr>
          <p:cNvPr id="2" name="Title 1"/>
          <p:cNvSpPr>
            <a:spLocks noGrp="1"/>
          </p:cNvSpPr>
          <p:nvPr>
            <p:ph type="title"/>
          </p:nvPr>
        </p:nvSpPr>
        <p:spPr/>
        <p:txBody>
          <a:bodyPr/>
          <a:lstStyle/>
          <a:p>
            <a:endParaRPr lang="en-US"/>
          </a:p>
        </p:txBody>
      </p:sp>
      <p:pic>
        <p:nvPicPr>
          <p:cNvPr id="4" name="Picture 4" descr="C:\Users\User\AppData\Local\Microsoft\Windows\Temporary Internet Files\Content.IE5\8ORX28QI\MCj04414240000[1].png"/>
          <p:cNvPicPr>
            <a:picLocks noChangeAspect="1" noChangeArrowheads="1"/>
          </p:cNvPicPr>
          <p:nvPr/>
        </p:nvPicPr>
        <p:blipFill>
          <a:blip r:embed="rId2"/>
          <a:srcRect/>
          <a:stretch>
            <a:fillRect/>
          </a:stretch>
        </p:blipFill>
        <p:spPr bwMode="auto">
          <a:xfrm>
            <a:off x="5572132" y="3786190"/>
            <a:ext cx="2857520" cy="2857519"/>
          </a:xfrm>
          <a:prstGeom prst="rect">
            <a:avLst/>
          </a:prstGeom>
          <a:noFill/>
        </p:spPr>
      </p:pic>
      <p:pic>
        <p:nvPicPr>
          <p:cNvPr id="4098" name="Picture 2" descr="C:\Users\User\AppData\Local\Microsoft\Windows\Temporary Internet Files\Content.IE5\DQZBT941\MCj04413240000[1].png"/>
          <p:cNvPicPr>
            <a:picLocks noChangeAspect="1" noChangeArrowheads="1"/>
          </p:cNvPicPr>
          <p:nvPr/>
        </p:nvPicPr>
        <p:blipFill>
          <a:blip r:embed="rId3"/>
          <a:srcRect/>
          <a:stretch>
            <a:fillRect/>
          </a:stretch>
        </p:blipFill>
        <p:spPr bwMode="auto">
          <a:xfrm>
            <a:off x="1643042" y="3643314"/>
            <a:ext cx="2743200" cy="2743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2024066"/>
            <a:ext cx="8329642" cy="4976834"/>
          </a:xfrm>
        </p:spPr>
        <p:txBody>
          <a:bodyPr>
            <a:normAutofit/>
          </a:bodyPr>
          <a:lstStyle/>
          <a:p>
            <a:r>
              <a:rPr lang="en-CA" dirty="0" smtClean="0"/>
              <a:t>Scottish political economist</a:t>
            </a:r>
          </a:p>
          <a:p>
            <a:r>
              <a:rPr lang="en-CA" dirty="0" smtClean="0"/>
              <a:t>He believed that if people worked first and foremost for themselves, everyone-including the state-would be better off.</a:t>
            </a:r>
          </a:p>
          <a:p>
            <a:r>
              <a:rPr lang="en-CA" dirty="0" smtClean="0"/>
              <a:t>He published </a:t>
            </a:r>
            <a:r>
              <a:rPr lang="en-CA" i="1" dirty="0" smtClean="0"/>
              <a:t>The Wealth of Nations </a:t>
            </a:r>
            <a:r>
              <a:rPr lang="en-CA" dirty="0" smtClean="0"/>
              <a:t>(1776) in which he insisted individual self-interest in a free-market would strengthen the economy and benefit most people.</a:t>
            </a:r>
          </a:p>
          <a:p>
            <a:r>
              <a:rPr lang="en-CA" dirty="0" smtClean="0"/>
              <a:t>He provided the foundation of much of the capitalist system</a:t>
            </a:r>
            <a:endParaRPr lang="en-CA" dirty="0"/>
          </a:p>
        </p:txBody>
      </p:sp>
      <p:sp>
        <p:nvSpPr>
          <p:cNvPr id="3" name="Title 2"/>
          <p:cNvSpPr>
            <a:spLocks noGrp="1"/>
          </p:cNvSpPr>
          <p:nvPr>
            <p:ph type="title"/>
          </p:nvPr>
        </p:nvSpPr>
        <p:spPr/>
        <p:txBody>
          <a:bodyPr>
            <a:normAutofit fontScale="90000"/>
          </a:bodyPr>
          <a:lstStyle/>
          <a:p>
            <a:r>
              <a:rPr lang="en-CA" b="1" dirty="0" smtClean="0"/>
              <a:t>Adam Smith</a:t>
            </a:r>
            <a:br>
              <a:rPr lang="en-CA" b="1" dirty="0" smtClean="0"/>
            </a:br>
            <a:r>
              <a:rPr lang="en-CA" dirty="0" smtClean="0"/>
              <a:t>(1723-1790)</a:t>
            </a:r>
            <a:endParaRPr lang="en-CA" b="1" dirty="0"/>
          </a:p>
        </p:txBody>
      </p:sp>
      <p:pic>
        <p:nvPicPr>
          <p:cNvPr id="2050" name="Picture 2" descr="https://libwebspace.library.cmu.edu:4430/posner/sp09/subcontents/images/adam%20smith%20photo.jpg"/>
          <p:cNvPicPr>
            <a:picLocks noChangeAspect="1" noChangeArrowheads="1"/>
          </p:cNvPicPr>
          <p:nvPr/>
        </p:nvPicPr>
        <p:blipFill>
          <a:blip r:embed="rId3" cstate="print"/>
          <a:srcRect/>
          <a:stretch>
            <a:fillRect/>
          </a:stretch>
        </p:blipFill>
        <p:spPr bwMode="auto">
          <a:xfrm>
            <a:off x="6715140" y="99627"/>
            <a:ext cx="2293922" cy="254355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286544"/>
          </a:xfrm>
        </p:spPr>
        <p:txBody>
          <a:bodyPr/>
          <a:lstStyle/>
          <a:p>
            <a:r>
              <a:rPr lang="en-CA" sz="2400" dirty="0" smtClean="0"/>
              <a:t>Complete the chart and answer questions 2 and 3 on p113</a:t>
            </a:r>
          </a:p>
        </p:txBody>
      </p:sp>
      <p:graphicFrame>
        <p:nvGraphicFramePr>
          <p:cNvPr id="4" name="Table 3"/>
          <p:cNvGraphicFramePr>
            <a:graphicFrameLocks noGrp="1"/>
          </p:cNvGraphicFramePr>
          <p:nvPr/>
        </p:nvGraphicFramePr>
        <p:xfrm>
          <a:off x="0" y="428600"/>
          <a:ext cx="9144000" cy="6429399"/>
        </p:xfrm>
        <a:graphic>
          <a:graphicData uri="http://schemas.openxmlformats.org/drawingml/2006/table">
            <a:tbl>
              <a:tblPr firstRow="1" bandRow="1">
                <a:tableStyleId>{073A0DAA-6AF3-43AB-8588-CEC1D06C72B9}</a:tableStyleId>
              </a:tblPr>
              <a:tblGrid>
                <a:gridCol w="2286000"/>
                <a:gridCol w="2286000"/>
                <a:gridCol w="2286000"/>
                <a:gridCol w="2286000"/>
              </a:tblGrid>
              <a:tr h="1059104">
                <a:tc>
                  <a:txBody>
                    <a:bodyPr/>
                    <a:lstStyle/>
                    <a:p>
                      <a:r>
                        <a:rPr lang="en-CA" dirty="0" smtClean="0"/>
                        <a:t>Thinkers</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Beliefs</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How their ideas were radical at that time</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How their ideas are related to classical liberalism</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4059">
                <a:tc>
                  <a:txBody>
                    <a:bodyPr/>
                    <a:lstStyle/>
                    <a:p>
                      <a:r>
                        <a:rPr lang="en-CA" dirty="0" smtClean="0"/>
                        <a:t>Hobbes</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4059">
                <a:tc>
                  <a:txBody>
                    <a:bodyPr/>
                    <a:lstStyle/>
                    <a:p>
                      <a:r>
                        <a:rPr lang="en-CA" dirty="0" smtClean="0"/>
                        <a:t>Locke</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4059">
                <a:tc>
                  <a:txBody>
                    <a:bodyPr/>
                    <a:lstStyle/>
                    <a:p>
                      <a:r>
                        <a:rPr lang="en-CA" dirty="0" smtClean="0"/>
                        <a:t>Montesquieu</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4059">
                <a:tc>
                  <a:txBody>
                    <a:bodyPr/>
                    <a:lstStyle/>
                    <a:p>
                      <a:r>
                        <a:rPr lang="en-CA" dirty="0" smtClean="0"/>
                        <a:t>Smith</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4059">
                <a:tc>
                  <a:txBody>
                    <a:bodyPr/>
                    <a:lstStyle/>
                    <a:p>
                      <a:r>
                        <a:rPr lang="en-CA" dirty="0" smtClean="0"/>
                        <a:t>Mill</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928670"/>
            <a:ext cx="8643998" cy="5500726"/>
          </a:xfrm>
        </p:spPr>
        <p:txBody>
          <a:bodyPr/>
          <a:lstStyle/>
          <a:p>
            <a:r>
              <a:rPr lang="en-CA" dirty="0" smtClean="0"/>
              <a:t>How did classical liberal thought evolve into the principles  of liberalism?</a:t>
            </a:r>
          </a:p>
          <a:p>
            <a:r>
              <a:rPr lang="en-CA" dirty="0" smtClean="0"/>
              <a:t>The American and French Revolutions in the late 1700s were attempts to implement the ideas of </a:t>
            </a:r>
            <a:r>
              <a:rPr lang="en-CA" smtClean="0"/>
              <a:t>liberal thought.</a:t>
            </a:r>
            <a:endParaRPr lang="en-CA" dirty="0"/>
          </a:p>
        </p:txBody>
      </p:sp>
      <p:sp>
        <p:nvSpPr>
          <p:cNvPr id="3" name="Title 2"/>
          <p:cNvSpPr>
            <a:spLocks noGrp="1"/>
          </p:cNvSpPr>
          <p:nvPr>
            <p:ph type="title"/>
          </p:nvPr>
        </p:nvSpPr>
        <p:spPr>
          <a:xfrm>
            <a:off x="214314" y="285728"/>
            <a:ext cx="9072594" cy="657244"/>
          </a:xfrm>
        </p:spPr>
        <p:txBody>
          <a:bodyPr>
            <a:normAutofit/>
          </a:bodyPr>
          <a:lstStyle/>
          <a:p>
            <a:r>
              <a:rPr lang="en-CA" sz="3600" b="1" dirty="0" smtClean="0"/>
              <a:t>The Evolution of Classical Liberal Thought</a:t>
            </a:r>
            <a:endParaRPr lang="en-CA" sz="3600" b="1" dirty="0"/>
          </a:p>
        </p:txBody>
      </p:sp>
      <p:pic>
        <p:nvPicPr>
          <p:cNvPr id="2050" name="Picture 2" descr="http://www.globalmountainsummit.org/images/statue-of-liberty/statue-of-liberty-paris-l.jpg"/>
          <p:cNvPicPr>
            <a:picLocks noChangeAspect="1" noChangeArrowheads="1"/>
          </p:cNvPicPr>
          <p:nvPr/>
        </p:nvPicPr>
        <p:blipFill>
          <a:blip r:embed="rId3" cstate="print"/>
          <a:srcRect/>
          <a:stretch>
            <a:fillRect/>
          </a:stretch>
        </p:blipFill>
        <p:spPr bwMode="auto">
          <a:xfrm>
            <a:off x="1214414" y="3000372"/>
            <a:ext cx="2857520" cy="3542542"/>
          </a:xfrm>
          <a:prstGeom prst="rect">
            <a:avLst/>
          </a:prstGeom>
          <a:noFill/>
        </p:spPr>
      </p:pic>
      <p:pic>
        <p:nvPicPr>
          <p:cNvPr id="2052" name="Picture 4" descr="http://www.magazineusa.com/images_st2/ny_city/statue_liberty.jpg"/>
          <p:cNvPicPr>
            <a:picLocks noChangeAspect="1" noChangeArrowheads="1"/>
          </p:cNvPicPr>
          <p:nvPr/>
        </p:nvPicPr>
        <p:blipFill>
          <a:blip r:embed="rId4" cstate="print"/>
          <a:srcRect b="13678"/>
          <a:stretch>
            <a:fillRect/>
          </a:stretch>
        </p:blipFill>
        <p:spPr bwMode="auto">
          <a:xfrm>
            <a:off x="5000628" y="3000372"/>
            <a:ext cx="2714644" cy="351494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833438"/>
            <a:ext cx="8786842" cy="4738702"/>
          </a:xfrm>
        </p:spPr>
        <p:txBody>
          <a:bodyPr/>
          <a:lstStyle/>
          <a:p>
            <a:r>
              <a:rPr lang="en-CA" dirty="0" smtClean="0"/>
              <a:t>Liberal thinkers inspired the American colonists to declare independence from the British crown and establish a republican form of government where governing authority was invested in the hands of its citizens and not a ruling monarch.</a:t>
            </a:r>
            <a:endParaRPr lang="en-CA" dirty="0"/>
          </a:p>
        </p:txBody>
      </p:sp>
      <p:sp>
        <p:nvSpPr>
          <p:cNvPr id="3" name="Title 2"/>
          <p:cNvSpPr>
            <a:spLocks noGrp="1"/>
          </p:cNvSpPr>
          <p:nvPr>
            <p:ph type="title"/>
          </p:nvPr>
        </p:nvSpPr>
        <p:spPr>
          <a:xfrm>
            <a:off x="457200" y="-285776"/>
            <a:ext cx="8229600" cy="1219200"/>
          </a:xfrm>
        </p:spPr>
        <p:txBody>
          <a:bodyPr/>
          <a:lstStyle/>
          <a:p>
            <a:pPr algn="ctr"/>
            <a:r>
              <a:rPr lang="en-CA" b="1" dirty="0" smtClean="0"/>
              <a:t>The American Revolution</a:t>
            </a:r>
            <a:endParaRPr lang="en-CA" b="1" dirty="0"/>
          </a:p>
        </p:txBody>
      </p:sp>
      <p:pic>
        <p:nvPicPr>
          <p:cNvPr id="54274" name="Picture 2" descr="http://windward.hawaii.edu/facstaff/nuckols-j/American_Revolution.jpg"/>
          <p:cNvPicPr>
            <a:picLocks noChangeAspect="1" noChangeArrowheads="1"/>
          </p:cNvPicPr>
          <p:nvPr/>
        </p:nvPicPr>
        <p:blipFill>
          <a:blip r:embed="rId3" cstate="print"/>
          <a:srcRect/>
          <a:stretch>
            <a:fillRect/>
          </a:stretch>
        </p:blipFill>
        <p:spPr bwMode="auto">
          <a:xfrm>
            <a:off x="2000232" y="2928934"/>
            <a:ext cx="5357850" cy="362178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4" y="1285860"/>
            <a:ext cx="8543956" cy="4810140"/>
          </a:xfrm>
        </p:spPr>
        <p:txBody>
          <a:bodyPr>
            <a:normAutofit/>
          </a:bodyPr>
          <a:lstStyle/>
          <a:p>
            <a:r>
              <a:rPr lang="en-CA" dirty="0" smtClean="0"/>
              <a:t>Following the American Revolution, the French Revolution was an attempt to transform society using liberal principles. </a:t>
            </a:r>
          </a:p>
          <a:p>
            <a:r>
              <a:rPr lang="en-CA"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Recall reasons for the French Revolution...</a:t>
            </a:r>
          </a:p>
          <a:p>
            <a:pPr lvl="1"/>
            <a:r>
              <a:rPr lang="en-CA" dirty="0" smtClean="0"/>
              <a:t>Social: The class system of the 3 estates</a:t>
            </a:r>
          </a:p>
          <a:p>
            <a:pPr lvl="1"/>
            <a:r>
              <a:rPr lang="en-CA" dirty="0" smtClean="0"/>
              <a:t>Political: people had no say within the government and Estates General failed</a:t>
            </a:r>
          </a:p>
          <a:p>
            <a:pPr lvl="1"/>
            <a:r>
              <a:rPr lang="en-CA" dirty="0" smtClean="0"/>
              <a:t>Economic: unequal taxation, expensive wars, lavish spending of the king.</a:t>
            </a:r>
          </a:p>
        </p:txBody>
      </p:sp>
      <p:sp>
        <p:nvSpPr>
          <p:cNvPr id="3" name="Title 2"/>
          <p:cNvSpPr>
            <a:spLocks noGrp="1"/>
          </p:cNvSpPr>
          <p:nvPr>
            <p:ph type="title"/>
          </p:nvPr>
        </p:nvSpPr>
        <p:spPr>
          <a:xfrm>
            <a:off x="457200" y="142852"/>
            <a:ext cx="8229600" cy="871558"/>
          </a:xfrm>
        </p:spPr>
        <p:txBody>
          <a:bodyPr/>
          <a:lstStyle/>
          <a:p>
            <a:pPr algn="ctr"/>
            <a:r>
              <a:rPr lang="en-CA" b="1" dirty="0" smtClean="0"/>
              <a:t>The French Revolution</a:t>
            </a:r>
            <a:endParaRPr lang="en-CA" b="1" dirty="0"/>
          </a:p>
        </p:txBody>
      </p:sp>
      <p:pic>
        <p:nvPicPr>
          <p:cNvPr id="5122" name="Picture 2" descr="C:\Users\User\AppData\Local\Microsoft\Windows\Temporary Internet Files\Content.IE5\WZRJYBER\MPj04364880000[1].jpg"/>
          <p:cNvPicPr>
            <a:picLocks noChangeAspect="1" noChangeArrowheads="1"/>
          </p:cNvPicPr>
          <p:nvPr/>
        </p:nvPicPr>
        <p:blipFill>
          <a:blip r:embed="rId3" cstate="print"/>
          <a:srcRect/>
          <a:stretch>
            <a:fillRect/>
          </a:stretch>
        </p:blipFill>
        <p:spPr bwMode="auto">
          <a:xfrm>
            <a:off x="3500430" y="4905776"/>
            <a:ext cx="2598017" cy="1952224"/>
          </a:xfrm>
          <a:prstGeom prst="rect">
            <a:avLst/>
          </a:prstGeom>
          <a:noFill/>
        </p:spPr>
      </p:pic>
      <p:pic>
        <p:nvPicPr>
          <p:cNvPr id="5123" name="Picture 3" descr="C:\Users\User\AppData\Local\Microsoft\Windows\Temporary Internet Files\Content.IE5\DQZBT941\MPj04364890000[1].jpg"/>
          <p:cNvPicPr>
            <a:picLocks noChangeAspect="1" noChangeArrowheads="1"/>
          </p:cNvPicPr>
          <p:nvPr/>
        </p:nvPicPr>
        <p:blipFill>
          <a:blip r:embed="rId4" cstate="print"/>
          <a:srcRect/>
          <a:stretch>
            <a:fillRect/>
          </a:stretch>
        </p:blipFill>
        <p:spPr bwMode="auto">
          <a:xfrm>
            <a:off x="6429356" y="4856920"/>
            <a:ext cx="2714644" cy="20010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Uncovering 19</a:t>
            </a:r>
            <a:r>
              <a:rPr lang="en-CA" baseline="30000" dirty="0" smtClean="0"/>
              <a:t>th</a:t>
            </a:r>
            <a:r>
              <a:rPr lang="en-CA" dirty="0" smtClean="0"/>
              <a:t> Century Liberalism</a:t>
            </a:r>
            <a:endParaRPr lang="en-CA" dirty="0"/>
          </a:p>
        </p:txBody>
      </p:sp>
      <p:sp>
        <p:nvSpPr>
          <p:cNvPr id="6" name="Text Placeholder 5"/>
          <p:cNvSpPr>
            <a:spLocks noGrp="1"/>
          </p:cNvSpPr>
          <p:nvPr>
            <p:ph type="body" idx="1"/>
          </p:nvPr>
        </p:nvSpPr>
        <p:spPr/>
        <p:txBody>
          <a:bodyPr/>
          <a:lstStyle/>
          <a:p>
            <a:r>
              <a:rPr lang="en-CA" dirty="0" smtClean="0"/>
              <a:t>Chapter 3</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a:bodyPr>
          <a:lstStyle/>
          <a:p>
            <a:r>
              <a:rPr lang="en-CA"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Compare liberalism to </a:t>
            </a:r>
            <a:r>
              <a:rPr lang="en-CA" b="1" i="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The Declaration of the Rights of Man and of the Citizen...</a:t>
            </a:r>
          </a:p>
          <a:p>
            <a:pPr lvl="1"/>
            <a:r>
              <a:rPr lang="en-CA"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“men are born and remain free and equal in rights...”</a:t>
            </a:r>
          </a:p>
          <a:p>
            <a:pPr lvl="1"/>
            <a:r>
              <a:rPr lang="en-CA"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“Rights are liberty, property, security and resistance to oppression..”</a:t>
            </a:r>
          </a:p>
          <a:p>
            <a:pPr lvl="1"/>
            <a:r>
              <a:rPr lang="en-CA"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“Liberty consists of freedom to everything which does not injure anyone else..”</a:t>
            </a:r>
          </a:p>
          <a:p>
            <a:pPr lvl="1"/>
            <a:r>
              <a:rPr lang="en-CA"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“Law is the expression of the general will..”</a:t>
            </a:r>
          </a:p>
          <a:p>
            <a:pPr lvl="1"/>
            <a:r>
              <a:rPr lang="en-CA"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“Free communication of ideas and opinions is one of the most previous of the rights…”</a:t>
            </a:r>
          </a:p>
          <a:p>
            <a:endParaRPr lang="en-US" dirty="0"/>
          </a:p>
        </p:txBody>
      </p:sp>
      <p:pic>
        <p:nvPicPr>
          <p:cNvPr id="6146" name="Picture 2" descr="C:\Users\User\AppData\Local\Microsoft\Windows\Temporary Internet Files\Content.IE5\DQZBT941\MCj01495110000[1].wmf"/>
          <p:cNvPicPr>
            <a:picLocks noChangeAspect="1" noChangeArrowheads="1"/>
          </p:cNvPicPr>
          <p:nvPr/>
        </p:nvPicPr>
        <p:blipFill>
          <a:blip r:embed="rId2"/>
          <a:srcRect/>
          <a:stretch>
            <a:fillRect/>
          </a:stretch>
        </p:blipFill>
        <p:spPr bwMode="auto">
          <a:xfrm>
            <a:off x="6000939" y="4730436"/>
            <a:ext cx="3143061" cy="212756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Great Law of Peace, or the Constitution of the </a:t>
            </a:r>
            <a:r>
              <a:rPr lang="en-CA" dirty="0" err="1" smtClean="0"/>
              <a:t>Haudenosaunee</a:t>
            </a:r>
            <a:r>
              <a:rPr lang="en-CA" dirty="0" smtClean="0"/>
              <a:t> Confederacy, established equal participation of the people, including women, in the government.  It also guaranteed certain rights and freedoms, including freedom of speech and the rights of individuals.</a:t>
            </a:r>
            <a:endParaRPr lang="en-CA" dirty="0"/>
          </a:p>
        </p:txBody>
      </p:sp>
      <p:sp>
        <p:nvSpPr>
          <p:cNvPr id="3" name="Title 2"/>
          <p:cNvSpPr>
            <a:spLocks noGrp="1"/>
          </p:cNvSpPr>
          <p:nvPr>
            <p:ph type="title"/>
          </p:nvPr>
        </p:nvSpPr>
        <p:spPr/>
        <p:txBody>
          <a:bodyPr>
            <a:normAutofit fontScale="90000"/>
          </a:bodyPr>
          <a:lstStyle/>
          <a:p>
            <a:pPr algn="ctr"/>
            <a:r>
              <a:rPr lang="en-CA" b="1" dirty="0" smtClean="0"/>
              <a:t>Aboriginal Influence on Liberalism in North America</a:t>
            </a:r>
            <a:endParaRPr lang="en-CA" b="1" dirty="0"/>
          </a:p>
        </p:txBody>
      </p:sp>
      <p:pic>
        <p:nvPicPr>
          <p:cNvPr id="56322" name="Picture 2" descr="http://pages.slic.com/mohawkna/mnlogoc.gif"/>
          <p:cNvPicPr>
            <a:picLocks noChangeAspect="1" noChangeArrowheads="1"/>
          </p:cNvPicPr>
          <p:nvPr/>
        </p:nvPicPr>
        <p:blipFill>
          <a:blip r:embed="rId3" cstate="print"/>
          <a:srcRect/>
          <a:stretch>
            <a:fillRect/>
          </a:stretch>
        </p:blipFill>
        <p:spPr bwMode="auto">
          <a:xfrm>
            <a:off x="3286116" y="3714752"/>
            <a:ext cx="3101890" cy="314324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Read Voices on p 116- 117.</a:t>
            </a:r>
          </a:p>
          <a:p>
            <a:pPr lvl="1"/>
            <a:r>
              <a:rPr lang="en-US" dirty="0" smtClean="0"/>
              <a:t>Then complete the accompanying questions.</a:t>
            </a:r>
          </a:p>
          <a:p>
            <a:r>
              <a:rPr lang="en-US" dirty="0" smtClean="0"/>
              <a:t>Complete “Explore the Issue” on p 118</a:t>
            </a:r>
          </a:p>
          <a:p>
            <a:pPr lvl="1"/>
            <a:r>
              <a:rPr lang="en-US" dirty="0" smtClean="0"/>
              <a:t>Do questions 1,2,3</a:t>
            </a:r>
          </a:p>
          <a:p>
            <a:endParaRPr lang="en-US" dirty="0"/>
          </a:p>
        </p:txBody>
      </p:sp>
      <p:sp>
        <p:nvSpPr>
          <p:cNvPr id="2" name="Title 1"/>
          <p:cNvSpPr>
            <a:spLocks noGrp="1"/>
          </p:cNvSpPr>
          <p:nvPr>
            <p:ph type="title"/>
          </p:nvPr>
        </p:nvSpPr>
        <p:spPr/>
        <p:txBody>
          <a:bodyPr/>
          <a:lstStyle/>
          <a:p>
            <a:r>
              <a:rPr lang="en-US" dirty="0" smtClean="0"/>
              <a:t>Homework</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CA" sz="2800" dirty="0" smtClean="0"/>
              <a:t>The principles of classical liberalism had become widespread in Western societies by the 19</a:t>
            </a:r>
            <a:r>
              <a:rPr lang="en-CA" sz="2800" baseline="30000" dirty="0" smtClean="0"/>
              <a:t>th</a:t>
            </a:r>
            <a:r>
              <a:rPr lang="en-CA" sz="2800" dirty="0" smtClean="0"/>
              <a:t> century.</a:t>
            </a:r>
          </a:p>
          <a:p>
            <a:r>
              <a:rPr lang="en-CA" sz="2800" dirty="0" smtClean="0"/>
              <a:t>This was the culmination of the political, economic, and social dynamics of the previous centuries.</a:t>
            </a:r>
          </a:p>
          <a:p>
            <a:r>
              <a:rPr lang="en-CA" sz="2800" dirty="0" smtClean="0"/>
              <a:t>It culminated in with industrialization and capitalism</a:t>
            </a:r>
          </a:p>
          <a:p>
            <a:r>
              <a:rPr lang="en-CA" sz="2800" dirty="0" smtClean="0"/>
              <a:t>This eventually led to the evolution of classical liberalism into modern liberalism</a:t>
            </a:r>
            <a:endParaRPr lang="en-CA" sz="2800" dirty="0"/>
          </a:p>
        </p:txBody>
      </p:sp>
      <p:sp>
        <p:nvSpPr>
          <p:cNvPr id="3" name="Title 2"/>
          <p:cNvSpPr>
            <a:spLocks noGrp="1"/>
          </p:cNvSpPr>
          <p:nvPr>
            <p:ph type="title"/>
          </p:nvPr>
        </p:nvSpPr>
        <p:spPr/>
        <p:txBody>
          <a:bodyPr/>
          <a:lstStyle/>
          <a:p>
            <a:pPr algn="ctr"/>
            <a:r>
              <a:rPr lang="en-CA" b="1" dirty="0" smtClean="0"/>
              <a:t>Liberal Principles in Action</a:t>
            </a:r>
            <a:endParaRPr lang="en-CA"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76" y="1571612"/>
            <a:ext cx="8929718" cy="5214974"/>
          </a:xfrm>
        </p:spPr>
        <p:txBody>
          <a:bodyPr>
            <a:normAutofit/>
          </a:bodyPr>
          <a:lstStyle/>
          <a:p>
            <a:pPr>
              <a:buNone/>
            </a:pPr>
            <a:r>
              <a:rPr lang="en-CA" i="1" dirty="0" smtClean="0"/>
              <a:t>The Industrial Revolution was...“the most far-reaching, influential transformation of human culture since the advent of agriculture eight or ten thousand years ago.  The consequences of this revolution would change irrevocably human labour, consumption, family structure, social structure, and even the very soul and thoughts of the individual.”</a:t>
            </a:r>
            <a:r>
              <a:rPr lang="en-CA" dirty="0" smtClean="0"/>
              <a:t>		-Richard Hooker</a:t>
            </a:r>
          </a:p>
          <a:p>
            <a:pPr>
              <a:buNone/>
            </a:pPr>
            <a:endParaRPr lang="en-CA" dirty="0" smtClean="0"/>
          </a:p>
          <a:p>
            <a:pPr>
              <a:buNone/>
            </a:pPr>
            <a:endParaRPr lang="en-CA" dirty="0" smtClean="0"/>
          </a:p>
          <a:p>
            <a:pPr>
              <a:buNone/>
            </a:pP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How are liberalism, capitalism, and industrialization linked?  </a:t>
            </a:r>
            <a:endParaRPr lang="en-C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Title 2"/>
          <p:cNvSpPr>
            <a:spLocks noGrp="1"/>
          </p:cNvSpPr>
          <p:nvPr>
            <p:ph type="title"/>
          </p:nvPr>
        </p:nvSpPr>
        <p:spPr/>
        <p:txBody>
          <a:bodyPr>
            <a:normAutofit/>
          </a:bodyPr>
          <a:lstStyle/>
          <a:p>
            <a:pPr algn="ctr"/>
            <a:r>
              <a:rPr lang="en-CA" b="1" dirty="0" smtClean="0"/>
              <a:t>The Industrial Revolution</a:t>
            </a:r>
            <a:br>
              <a:rPr lang="en-CA" b="1" dirty="0" smtClean="0"/>
            </a:br>
            <a:r>
              <a:rPr lang="en-CA" sz="2400" b="1" dirty="0" smtClean="0"/>
              <a:t>circa 1750-1900</a:t>
            </a:r>
            <a:endParaRPr lang="en-CA"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Enclosure movement was created because of new technologies such as the seed drill.</a:t>
            </a:r>
          </a:p>
          <a:p>
            <a:r>
              <a:rPr lang="en-US" dirty="0" smtClean="0"/>
              <a:t>This movement pushed many people to the cities because they were not needed any more.</a:t>
            </a:r>
          </a:p>
          <a:p>
            <a:r>
              <a:rPr lang="en-US" dirty="0" smtClean="0"/>
              <a:t>Deregulated mercantilist system caused a free-trade approach to the economy which provide more </a:t>
            </a:r>
            <a:r>
              <a:rPr lang="en-US" dirty="0" err="1" smtClean="0"/>
              <a:t>capitial</a:t>
            </a:r>
            <a:r>
              <a:rPr lang="en-US" dirty="0" smtClean="0"/>
              <a:t> for the Industrial Revolution to occur and spread.</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Enclosure movement led to the industrial revolution...how?</a:t>
            </a:r>
          </a:p>
          <a:p>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Liberalism essentially means ‘freedom.’  In what way did the Industrial Revolution allow people more freedom than agriculture or the feudal system?  </a:t>
            </a:r>
          </a:p>
          <a:p>
            <a:endPar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buNone/>
            </a:pP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For homework...</a:t>
            </a:r>
          </a:p>
          <a:p>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Read the Voices section on </a:t>
            </a:r>
            <a:r>
              <a:rPr lang="en-CA"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page 123 and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answer questions 1 &amp; 2.</a:t>
            </a:r>
            <a:endParaRPr lang="en-C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Title 2"/>
          <p:cNvSpPr>
            <a:spLocks noGrp="1"/>
          </p:cNvSpPr>
          <p:nvPr>
            <p:ph type="title"/>
          </p:nvPr>
        </p:nvSpPr>
        <p:spPr/>
        <p:txBody>
          <a:bodyPr/>
          <a:lstStyle/>
          <a:p>
            <a:r>
              <a:rPr lang="en-CA" b="1"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Let’s look at the connections...</a:t>
            </a:r>
            <a:endParaRPr lang="en-CA" b="1"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14282" y="214290"/>
            <a:ext cx="8472518" cy="5881710"/>
          </a:xfrm>
        </p:spPr>
        <p:txBody>
          <a:bodyPr>
            <a:normAutofit/>
          </a:bodyPr>
          <a:lstStyle/>
          <a:p>
            <a:r>
              <a:rPr lang="en-CA" sz="2800" b="1" dirty="0" smtClean="0"/>
              <a:t>To what extent can classical liberalism impact a society? </a:t>
            </a:r>
          </a:p>
          <a:p>
            <a:endParaRPr lang="en-CA" sz="2800" b="1" dirty="0" smtClean="0"/>
          </a:p>
          <a:p>
            <a:r>
              <a:rPr lang="en-CA" sz="2800" b="1" spc="0" dirty="0" smtClean="0">
                <a:ln w="900" cmpd="sng">
                  <a:solidFill>
                    <a:schemeClr val="accent1">
                      <a:satMod val="190000"/>
                      <a:alpha val="55000"/>
                    </a:schemeClr>
                  </a:solidFill>
                  <a:prstDash val="solid"/>
                </a:ln>
                <a:solidFill>
                  <a:schemeClr val="tx1">
                    <a:lumMod val="95000"/>
                  </a:schemeClr>
                </a:solidFill>
                <a:effectLst>
                  <a:innerShdw blurRad="101600" dist="76200" dir="5400000">
                    <a:schemeClr val="accent1">
                      <a:satMod val="190000"/>
                      <a:tint val="100000"/>
                      <a:alpha val="74000"/>
                    </a:schemeClr>
                  </a:innerShdw>
                </a:effectLst>
              </a:rPr>
              <a:t>Classical liberalism puts greater focus on individual freedom</a:t>
            </a:r>
          </a:p>
          <a:p>
            <a:endParaRPr lang="en-CA" sz="2800" b="1" spc="0" dirty="0" smtClean="0">
              <a:ln w="900" cmpd="sng">
                <a:solidFill>
                  <a:schemeClr val="accent1">
                    <a:satMod val="190000"/>
                    <a:alpha val="55000"/>
                  </a:schemeClr>
                </a:solidFill>
                <a:prstDash val="solid"/>
              </a:ln>
              <a:solidFill>
                <a:schemeClr val="tx1">
                  <a:lumMod val="95000"/>
                </a:schemeClr>
              </a:solidFill>
              <a:effectLst>
                <a:innerShdw blurRad="101600" dist="76200" dir="5400000">
                  <a:schemeClr val="accent1">
                    <a:satMod val="190000"/>
                    <a:tint val="100000"/>
                    <a:alpha val="74000"/>
                  </a:schemeClr>
                </a:innerShdw>
              </a:effectLst>
            </a:endParaRPr>
          </a:p>
          <a:p>
            <a:pPr>
              <a:buNone/>
            </a:pPr>
            <a:r>
              <a:rPr lang="en-CA" sz="2800" b="1" dirty="0" smtClean="0"/>
              <a:t>Classical </a:t>
            </a:r>
          </a:p>
          <a:p>
            <a:pPr>
              <a:buNone/>
            </a:pPr>
            <a:r>
              <a:rPr lang="en-CA" sz="2800" b="1" dirty="0" smtClean="0"/>
              <a:t>liberalism </a:t>
            </a:r>
          </a:p>
          <a:p>
            <a:pPr>
              <a:buNone/>
            </a:pPr>
            <a:r>
              <a:rPr lang="en-CA" sz="2800" b="1" dirty="0" smtClean="0"/>
              <a:t>originated in </a:t>
            </a:r>
          </a:p>
          <a:p>
            <a:pPr>
              <a:buNone/>
            </a:pPr>
            <a:r>
              <a:rPr lang="en-CA" sz="2800" b="1" dirty="0" smtClean="0"/>
              <a:t>Great Britain.</a:t>
            </a:r>
            <a:endParaRPr lang="en-CA" sz="2800" b="1" spc="0" dirty="0">
              <a:ln w="900" cmpd="sng">
                <a:solidFill>
                  <a:schemeClr val="accent1">
                    <a:satMod val="190000"/>
                    <a:alpha val="55000"/>
                  </a:schemeClr>
                </a:solidFill>
                <a:prstDash val="solid"/>
              </a:ln>
              <a:solidFill>
                <a:schemeClr val="tx1">
                  <a:lumMod val="95000"/>
                </a:schemeClr>
              </a:solidFill>
              <a:effectLst>
                <a:innerShdw blurRad="101600" dist="76200" dir="5400000">
                  <a:schemeClr val="accent1">
                    <a:satMod val="190000"/>
                    <a:tint val="100000"/>
                    <a:alpha val="74000"/>
                  </a:schemeClr>
                </a:innerShdw>
              </a:effectLst>
            </a:endParaRPr>
          </a:p>
        </p:txBody>
      </p:sp>
      <p:pic>
        <p:nvPicPr>
          <p:cNvPr id="19458" name="Picture 2" descr="http://www.trueroots.us/blog/wp-content/uploads/2009/05/industrial-revolution-women.jpg"/>
          <p:cNvPicPr>
            <a:picLocks noChangeAspect="1" noChangeArrowheads="1"/>
          </p:cNvPicPr>
          <p:nvPr/>
        </p:nvPicPr>
        <p:blipFill>
          <a:blip r:embed="rId3" cstate="print"/>
          <a:srcRect/>
          <a:stretch>
            <a:fillRect/>
          </a:stretch>
        </p:blipFill>
        <p:spPr bwMode="auto">
          <a:xfrm>
            <a:off x="2995865" y="2543196"/>
            <a:ext cx="5862415" cy="40290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8670"/>
            <a:ext cx="8229600" cy="5167330"/>
          </a:xfrm>
        </p:spPr>
        <p:txBody>
          <a:bodyPr>
            <a:normAutofit fontScale="92500" lnSpcReduction="10000"/>
          </a:bodyPr>
          <a:lstStyle/>
          <a:p>
            <a:r>
              <a:rPr lang="en-CA" sz="2800" dirty="0" smtClean="0"/>
              <a:t>Stresses the importance of human rationality</a:t>
            </a:r>
          </a:p>
          <a:p>
            <a:r>
              <a:rPr lang="en-US" dirty="0" smtClean="0"/>
              <a:t>Classical Liberalism is an ideology that embraces the principles of individualism.</a:t>
            </a:r>
          </a:p>
          <a:p>
            <a:pPr lvl="1"/>
            <a:r>
              <a:rPr lang="en-US" dirty="0" smtClean="0"/>
              <a:t>Rule of Law</a:t>
            </a:r>
          </a:p>
          <a:p>
            <a:pPr lvl="1"/>
            <a:r>
              <a:rPr lang="en-US" dirty="0" smtClean="0"/>
              <a:t>Rights and Freedoms</a:t>
            </a:r>
          </a:p>
          <a:p>
            <a:pPr lvl="1"/>
            <a:r>
              <a:rPr lang="en-US" dirty="0" smtClean="0"/>
              <a:t>Private Property</a:t>
            </a:r>
          </a:p>
          <a:p>
            <a:pPr lvl="1"/>
            <a:r>
              <a:rPr lang="en-US" dirty="0" smtClean="0"/>
              <a:t>Economic freedom</a:t>
            </a:r>
          </a:p>
          <a:p>
            <a:pPr lvl="1"/>
            <a:r>
              <a:rPr lang="en-US" dirty="0" smtClean="0"/>
              <a:t>Self-interest</a:t>
            </a:r>
          </a:p>
          <a:p>
            <a:pPr lvl="1"/>
            <a:r>
              <a:rPr lang="en-US" dirty="0" smtClean="0"/>
              <a:t>Competition</a:t>
            </a:r>
          </a:p>
          <a:p>
            <a:pPr lvl="1"/>
            <a:endParaRPr lang="en-US" dirty="0" smtClean="0"/>
          </a:p>
          <a:p>
            <a:r>
              <a:rPr lang="en-CA" sz="2800" dirty="0" smtClean="0"/>
              <a:t>Classical liberalism means the original ideals or liberalism</a:t>
            </a:r>
          </a:p>
          <a:p>
            <a:r>
              <a:rPr lang="en-CA" sz="2800" dirty="0" smtClean="0"/>
              <a:t>Liberty essentially means ‘freedom’, therefore liberalism is an ideology based on freedom</a:t>
            </a:r>
            <a:endParaRPr lang="en-CA" sz="2800" dirty="0"/>
          </a:p>
        </p:txBody>
      </p:sp>
      <p:sp>
        <p:nvSpPr>
          <p:cNvPr id="3" name="Title 2"/>
          <p:cNvSpPr>
            <a:spLocks noGrp="1"/>
          </p:cNvSpPr>
          <p:nvPr>
            <p:ph type="title"/>
          </p:nvPr>
        </p:nvSpPr>
        <p:spPr>
          <a:xfrm>
            <a:off x="428596" y="-285776"/>
            <a:ext cx="8229600" cy="1219200"/>
          </a:xfrm>
        </p:spPr>
        <p:txBody>
          <a:bodyPr/>
          <a:lstStyle/>
          <a:p>
            <a:pPr algn="ctr"/>
            <a:r>
              <a:rPr lang="en-CA" dirty="0" smtClean="0"/>
              <a:t>Classical Liberalism</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Classical liberalism values political freedom and a free market economy that has limited government intervention within the economy.</a:t>
            </a:r>
          </a:p>
          <a:p>
            <a:r>
              <a:rPr lang="en-US" dirty="0" smtClean="0"/>
              <a:t>Modern liberalism is different because it advocates a greater role for the state in society.</a:t>
            </a:r>
          </a:p>
          <a:p>
            <a:r>
              <a:rPr lang="en-US" dirty="0" smtClean="0"/>
              <a:t>Therefore</a:t>
            </a:r>
          </a:p>
          <a:p>
            <a:endParaRPr lang="en-US" dirty="0"/>
          </a:p>
        </p:txBody>
      </p:sp>
      <p:grpSp>
        <p:nvGrpSpPr>
          <p:cNvPr id="8" name="Group 7"/>
          <p:cNvGrpSpPr/>
          <p:nvPr/>
        </p:nvGrpSpPr>
        <p:grpSpPr>
          <a:xfrm>
            <a:off x="1071538" y="4286256"/>
            <a:ext cx="6858048" cy="571504"/>
            <a:chOff x="1285852" y="4143380"/>
            <a:chExt cx="6858048" cy="571504"/>
          </a:xfrm>
        </p:grpSpPr>
        <p:sp>
          <p:nvSpPr>
            <p:cNvPr id="4" name="Right Arrow 3"/>
            <p:cNvSpPr/>
            <p:nvPr/>
          </p:nvSpPr>
          <p:spPr>
            <a:xfrm>
              <a:off x="4714876" y="4143380"/>
              <a:ext cx="3429024"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1285852" y="4143380"/>
              <a:ext cx="3429024"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214414" y="5000636"/>
            <a:ext cx="3071834" cy="1231106"/>
          </a:xfrm>
          <a:prstGeom prst="rect">
            <a:avLst/>
          </a:prstGeom>
          <a:noFill/>
        </p:spPr>
        <p:txBody>
          <a:bodyPr wrap="square" rtlCol="0">
            <a:spAutoFit/>
          </a:bodyPr>
          <a:lstStyle/>
          <a:p>
            <a:r>
              <a:rPr lang="en-US" sz="2000" b="1" u="sng" dirty="0" smtClean="0"/>
              <a:t>Modern Liberalism: </a:t>
            </a:r>
          </a:p>
          <a:p>
            <a:r>
              <a:rPr lang="en-US" dirty="0" smtClean="0"/>
              <a:t>Proposes government regulations with in the economy</a:t>
            </a:r>
            <a:endParaRPr lang="en-US" dirty="0"/>
          </a:p>
        </p:txBody>
      </p:sp>
      <p:sp>
        <p:nvSpPr>
          <p:cNvPr id="7" name="TextBox 6"/>
          <p:cNvSpPr txBox="1"/>
          <p:nvPr/>
        </p:nvSpPr>
        <p:spPr>
          <a:xfrm>
            <a:off x="5786446" y="5072074"/>
            <a:ext cx="2786082" cy="1231106"/>
          </a:xfrm>
          <a:prstGeom prst="rect">
            <a:avLst/>
          </a:prstGeom>
          <a:noFill/>
        </p:spPr>
        <p:txBody>
          <a:bodyPr wrap="square" rtlCol="0">
            <a:spAutoFit/>
          </a:bodyPr>
          <a:lstStyle/>
          <a:p>
            <a:r>
              <a:rPr lang="en-US" sz="2000" b="1" u="sng" dirty="0" smtClean="0"/>
              <a:t>Classical liberalism</a:t>
            </a:r>
          </a:p>
          <a:p>
            <a:r>
              <a:rPr lang="en-US" dirty="0" smtClean="0"/>
              <a:t>Proposes less government involvement with the economy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following events help shape classical liberalism:</a:t>
            </a:r>
          </a:p>
          <a:p>
            <a:pPr lvl="1"/>
            <a:r>
              <a:rPr lang="en-US" dirty="0" smtClean="0"/>
              <a:t>Renaissance</a:t>
            </a:r>
          </a:p>
          <a:p>
            <a:pPr lvl="1"/>
            <a:r>
              <a:rPr lang="en-US" dirty="0" smtClean="0"/>
              <a:t>Enlightenment/Age of Reason</a:t>
            </a:r>
          </a:p>
          <a:p>
            <a:pPr lvl="2"/>
            <a:r>
              <a:rPr lang="en-US" dirty="0" smtClean="0"/>
              <a:t>Humanist</a:t>
            </a:r>
          </a:p>
          <a:p>
            <a:pPr lvl="1"/>
            <a:r>
              <a:rPr lang="en-US" dirty="0" smtClean="0"/>
              <a:t>Protestant Reformation</a:t>
            </a:r>
          </a:p>
          <a:p>
            <a:pPr lvl="1"/>
            <a:r>
              <a:rPr lang="en-US" dirty="0" smtClean="0"/>
              <a:t>American Revolution</a:t>
            </a:r>
          </a:p>
          <a:p>
            <a:pPr lvl="1"/>
            <a:r>
              <a:rPr lang="en-US" dirty="0" smtClean="0"/>
              <a:t>French Revolution</a:t>
            </a:r>
          </a:p>
          <a:p>
            <a:pPr lvl="1"/>
            <a:r>
              <a:rPr lang="en-US" dirty="0" smtClean="0"/>
              <a:t>Industrial Revolution</a:t>
            </a:r>
            <a:endParaRPr lang="en-US" dirty="0"/>
          </a:p>
        </p:txBody>
      </p:sp>
      <p:sp>
        <p:nvSpPr>
          <p:cNvPr id="2" name="Title 1"/>
          <p:cNvSpPr>
            <a:spLocks noGrp="1"/>
          </p:cNvSpPr>
          <p:nvPr>
            <p:ph type="title"/>
          </p:nvPr>
        </p:nvSpPr>
        <p:spPr/>
        <p:txBody>
          <a:bodyPr>
            <a:normAutofit/>
          </a:bodyPr>
          <a:lstStyle/>
          <a:p>
            <a:r>
              <a:rPr lang="en-US" dirty="0" smtClean="0"/>
              <a:t>Development of Classical Liberalism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3108" y="285728"/>
            <a:ext cx="7000892" cy="6143668"/>
          </a:xfrm>
        </p:spPr>
        <p:txBody>
          <a:bodyPr>
            <a:normAutofit/>
          </a:bodyPr>
          <a:lstStyle/>
          <a:p>
            <a:r>
              <a:rPr lang="en-CA" dirty="0" smtClean="0"/>
              <a:t>1400-1600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Renaissance</a:t>
            </a:r>
          </a:p>
          <a:p>
            <a:pPr lvl="1"/>
            <a:r>
              <a:rPr lang="en-CA" dirty="0" smtClean="0"/>
              <a:t>Awareness of individualism grew</a:t>
            </a:r>
          </a:p>
          <a:p>
            <a:r>
              <a:rPr lang="en-CA" dirty="0" smtClean="0"/>
              <a:t>1517-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Protestant Reformation</a:t>
            </a:r>
          </a:p>
          <a:p>
            <a:pPr lvl="1"/>
            <a:r>
              <a:rPr lang="en-CA" dirty="0" smtClean="0"/>
              <a:t>Growing secularism</a:t>
            </a:r>
          </a:p>
          <a:p>
            <a:r>
              <a:rPr lang="en-CA" dirty="0" smtClean="0"/>
              <a:t>1700’s-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Enlightenment/Age of Reason</a:t>
            </a:r>
          </a:p>
          <a:p>
            <a:pPr lvl="1"/>
            <a:r>
              <a:rPr lang="en-CA" dirty="0" smtClean="0"/>
              <a:t>Democratic values were strengthened</a:t>
            </a:r>
          </a:p>
          <a:p>
            <a:r>
              <a:rPr lang="en-CA" dirty="0" smtClean="0"/>
              <a:t>1750-1850-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Industrial Revolution</a:t>
            </a:r>
          </a:p>
          <a:p>
            <a:pPr lvl="1"/>
            <a:r>
              <a:rPr lang="en-CA" dirty="0" smtClean="0"/>
              <a:t>Economic freedom grew along with individual values.</a:t>
            </a:r>
          </a:p>
          <a:p>
            <a:r>
              <a:rPr lang="en-CA" dirty="0" smtClean="0"/>
              <a:t>1776-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American Revolution</a:t>
            </a:r>
            <a:endParaRPr lang="en-CA" dirty="0" smtClean="0"/>
          </a:p>
          <a:p>
            <a:r>
              <a:rPr lang="en-CA" dirty="0" smtClean="0"/>
              <a:t>1789-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French Revolution</a:t>
            </a:r>
            <a:endParaRPr lang="en-CA" dirty="0" smtClean="0"/>
          </a:p>
          <a:p>
            <a:endParaRPr lang="en-CA" dirty="0" smtClean="0"/>
          </a:p>
          <a:p>
            <a:r>
              <a:rPr lang="en-CA" dirty="0" smtClean="0"/>
              <a:t>1900’s-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Liberalism</a:t>
            </a:r>
            <a:endParaRPr lang="en-CA" dirty="0" smtClean="0"/>
          </a:p>
          <a:p>
            <a:pPr>
              <a:buNone/>
            </a:pPr>
            <a:endParaRPr lang="en-CA" dirty="0" smtClean="0"/>
          </a:p>
          <a:p>
            <a:pPr>
              <a:buNone/>
            </a:pPr>
            <a:endParaRPr lang="en-CA" dirty="0" smtClean="0"/>
          </a:p>
          <a:p>
            <a:pPr>
              <a:buNone/>
            </a:pPr>
            <a:endParaRPr lang="en-CA" dirty="0" smtClean="0"/>
          </a:p>
        </p:txBody>
      </p:sp>
      <p:sp>
        <p:nvSpPr>
          <p:cNvPr id="6" name="Down Arrow 5"/>
          <p:cNvSpPr/>
          <p:nvPr/>
        </p:nvSpPr>
        <p:spPr>
          <a:xfrm>
            <a:off x="500066" y="214290"/>
            <a:ext cx="2000232" cy="6429396"/>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00726"/>
          </a:xfrm>
        </p:spPr>
        <p:txBody>
          <a:bodyPr>
            <a:normAutofit/>
          </a:bodyPr>
          <a:lstStyle/>
          <a:p>
            <a:r>
              <a:rPr lang="en-US" dirty="0" smtClean="0"/>
              <a:t>The Renaissance fostered the belief of individualism in society</a:t>
            </a:r>
          </a:p>
          <a:p>
            <a:r>
              <a:rPr lang="en-US" dirty="0" smtClean="0"/>
              <a:t>The Reformation built on the ideas of the Renaissance by transforming the Christian faith through the importance of reason.</a:t>
            </a:r>
          </a:p>
          <a:p>
            <a:r>
              <a:rPr lang="en-US" dirty="0" smtClean="0"/>
              <a:t>Ultimately both of these events fueled the Enlightenment or the Age of Reason, and as a result Classical Liberalism was born.</a:t>
            </a:r>
          </a:p>
          <a:p>
            <a:r>
              <a:rPr lang="en-US" dirty="0" smtClean="0"/>
              <a:t>Within the Enlightenment a group of Italian and French philosophers called Humanists, emerged.</a:t>
            </a:r>
          </a:p>
          <a:p>
            <a:pPr lvl="1"/>
            <a:r>
              <a:rPr lang="en-US" dirty="0" smtClean="0"/>
              <a:t>Humanist developed an interpretation of history, structure of society and life based on reason and logic opposed to religion.</a:t>
            </a:r>
          </a:p>
          <a:p>
            <a:endParaRPr lang="en-US" dirty="0"/>
          </a:p>
        </p:txBody>
      </p:sp>
      <p:sp>
        <p:nvSpPr>
          <p:cNvPr id="7" name="Title 6"/>
          <p:cNvSpPr>
            <a:spLocks noGrp="1"/>
          </p:cNvSpPr>
          <p:nvPr>
            <p:ph type="title"/>
          </p:nvPr>
        </p:nvSpPr>
        <p:spPr>
          <a:xfrm>
            <a:off x="457200" y="274638"/>
            <a:ext cx="8229600" cy="796908"/>
          </a:xfrm>
        </p:spPr>
        <p:txBody>
          <a:bodyPr/>
          <a:lstStyle/>
          <a:p>
            <a:r>
              <a:rPr lang="en-US" dirty="0" smtClean="0"/>
              <a:t>Renaissance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940</TotalTime>
  <Words>1954</Words>
  <Application>Microsoft Office PowerPoint</Application>
  <PresentationFormat>On-screen Show (4:3)</PresentationFormat>
  <Paragraphs>246</Paragraphs>
  <Slides>36</Slides>
  <Notes>24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Paper</vt:lpstr>
      <vt:lpstr>The Origin and Growth of Liberalism</vt:lpstr>
      <vt:lpstr>Unit 2</vt:lpstr>
      <vt:lpstr>Uncovering 19th Century Liberalism</vt:lpstr>
      <vt:lpstr>Slide 4</vt:lpstr>
      <vt:lpstr>Classical Liberalism</vt:lpstr>
      <vt:lpstr>Slide 6</vt:lpstr>
      <vt:lpstr>Development of Classical Liberalism</vt:lpstr>
      <vt:lpstr>Slide 8</vt:lpstr>
      <vt:lpstr>Renaissance</vt:lpstr>
      <vt:lpstr>Protestant Reformation</vt:lpstr>
      <vt:lpstr>Enlightenment</vt:lpstr>
      <vt:lpstr>Slide 12</vt:lpstr>
      <vt:lpstr>Slide 13</vt:lpstr>
      <vt:lpstr>Thinkers of the Time</vt:lpstr>
      <vt:lpstr>Slide 15</vt:lpstr>
      <vt:lpstr>John Locke (1632-1704)</vt:lpstr>
      <vt:lpstr>Jean-Jacques Rousseau  (1712-1778)</vt:lpstr>
      <vt:lpstr>Charles de Secondat, baron  de Montesquieu (1689-1755)</vt:lpstr>
      <vt:lpstr>John Stuart Mill (1806-1873)</vt:lpstr>
      <vt:lpstr>Industrial Revolution: The Origins of Laissez-Faire Economics</vt:lpstr>
      <vt:lpstr>Industrial Revolution in Great Britain</vt:lpstr>
      <vt:lpstr>Results of the Industrial Revolution</vt:lpstr>
      <vt:lpstr>Laissez-Faire Economics</vt:lpstr>
      <vt:lpstr>Slide 24</vt:lpstr>
      <vt:lpstr>Adam Smith (1723-1790)</vt:lpstr>
      <vt:lpstr>Slide 26</vt:lpstr>
      <vt:lpstr>The Evolution of Classical Liberal Thought</vt:lpstr>
      <vt:lpstr>The American Revolution</vt:lpstr>
      <vt:lpstr>The French Revolution</vt:lpstr>
      <vt:lpstr>Slide 30</vt:lpstr>
      <vt:lpstr>Aboriginal Influence on Liberalism in North America</vt:lpstr>
      <vt:lpstr>Homework</vt:lpstr>
      <vt:lpstr>Liberal Principles in Action</vt:lpstr>
      <vt:lpstr>The Industrial Revolution circa 1750-1900</vt:lpstr>
      <vt:lpstr>Slide 35</vt:lpstr>
      <vt:lpstr>Let’s look at the connections...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Origin and Growth of Liberalism</dc:title>
  <dc:creator>Brad</dc:creator>
  <cp:lastModifiedBy>colleenblimke</cp:lastModifiedBy>
  <cp:revision>88</cp:revision>
  <dcterms:created xsi:type="dcterms:W3CDTF">2009-08-26T21:10:36Z</dcterms:created>
  <dcterms:modified xsi:type="dcterms:W3CDTF">2009-10-02T16:55:21Z</dcterms:modified>
</cp:coreProperties>
</file>