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9"/>
  </p:notesMasterIdLst>
  <p:sldIdLst>
    <p:sldId id="256" r:id="rId2"/>
    <p:sldId id="257" r:id="rId3"/>
    <p:sldId id="258" r:id="rId4"/>
    <p:sldId id="259" r:id="rId5"/>
    <p:sldId id="270" r:id="rId6"/>
    <p:sldId id="260" r:id="rId7"/>
    <p:sldId id="261" r:id="rId8"/>
    <p:sldId id="262" r:id="rId9"/>
    <p:sldId id="263" r:id="rId10"/>
    <p:sldId id="264" r:id="rId11"/>
    <p:sldId id="265" r:id="rId12"/>
    <p:sldId id="281" r:id="rId13"/>
    <p:sldId id="266" r:id="rId14"/>
    <p:sldId id="267" r:id="rId15"/>
    <p:sldId id="268" r:id="rId16"/>
    <p:sldId id="269" r:id="rId17"/>
    <p:sldId id="282" r:id="rId18"/>
    <p:sldId id="271" r:id="rId19"/>
    <p:sldId id="272" r:id="rId20"/>
    <p:sldId id="273" r:id="rId21"/>
    <p:sldId id="274" r:id="rId22"/>
    <p:sldId id="276" r:id="rId23"/>
    <p:sldId id="277" r:id="rId24"/>
    <p:sldId id="283" r:id="rId25"/>
    <p:sldId id="278" r:id="rId26"/>
    <p:sldId id="279"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17" autoAdjust="0"/>
  </p:normalViewPr>
  <p:slideViewPr>
    <p:cSldViewPr>
      <p:cViewPr varScale="1">
        <p:scale>
          <a:sx n="103" d="100"/>
          <a:sy n="103" d="100"/>
        </p:scale>
        <p:origin x="-198" y="-84"/>
      </p:cViewPr>
      <p:guideLst>
        <p:guide orient="horz" pos="2160"/>
        <p:guide pos="2880"/>
      </p:guideLst>
    </p:cSldViewPr>
  </p:slideViewPr>
  <p:outlineViewPr>
    <p:cViewPr>
      <p:scale>
        <a:sx n="33" d="100"/>
        <a:sy n="33" d="100"/>
      </p:scale>
      <p:origin x="0" y="1269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C782E7-2643-4C62-AB88-A1F7814353E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0CCB5F7B-D4C4-4640-8916-20ACB999E9B0}">
      <dgm:prSet phldrT="[Text]"/>
      <dgm:spPr/>
      <dgm:t>
        <a:bodyPr/>
        <a:lstStyle/>
        <a:p>
          <a:r>
            <a:rPr lang="en-CA" dirty="0" smtClean="0"/>
            <a:t>1.  </a:t>
          </a:r>
          <a:endParaRPr lang="en-US" dirty="0"/>
        </a:p>
      </dgm:t>
    </dgm:pt>
    <dgm:pt modelId="{E73A67B0-DFB1-470E-BF9B-92858C64E0BF}" type="parTrans" cxnId="{68F48CF1-BF1A-4269-AB04-5B0CA6636BCC}">
      <dgm:prSet/>
      <dgm:spPr/>
      <dgm:t>
        <a:bodyPr/>
        <a:lstStyle/>
        <a:p>
          <a:endParaRPr lang="en-US"/>
        </a:p>
      </dgm:t>
    </dgm:pt>
    <dgm:pt modelId="{BB546670-820D-448A-B29B-F01E82FA0115}" type="sibTrans" cxnId="{68F48CF1-BF1A-4269-AB04-5B0CA6636BCC}">
      <dgm:prSet/>
      <dgm:spPr/>
      <dgm:t>
        <a:bodyPr/>
        <a:lstStyle/>
        <a:p>
          <a:endParaRPr lang="en-US"/>
        </a:p>
      </dgm:t>
    </dgm:pt>
    <dgm:pt modelId="{D1CD4F7A-E24B-40B4-A081-82245FDC99F8}">
      <dgm:prSet phldrT="[Text]"/>
      <dgm:spPr/>
      <dgm:t>
        <a:bodyPr/>
        <a:lstStyle/>
        <a:p>
          <a:r>
            <a:rPr lang="en-CA" dirty="0" smtClean="0"/>
            <a:t>Aboriginal Perspectives and ways of thinking</a:t>
          </a:r>
          <a:endParaRPr lang="en-US" dirty="0"/>
        </a:p>
      </dgm:t>
    </dgm:pt>
    <dgm:pt modelId="{7F296598-737C-4B0B-971D-FE85EC2DEE81}" type="parTrans" cxnId="{713ADE6C-29CD-4AC2-A164-D817E38AAFAA}">
      <dgm:prSet/>
      <dgm:spPr/>
      <dgm:t>
        <a:bodyPr/>
        <a:lstStyle/>
        <a:p>
          <a:endParaRPr lang="en-US"/>
        </a:p>
      </dgm:t>
    </dgm:pt>
    <dgm:pt modelId="{79A38318-2DA5-42D7-B91C-F7FD06C9DF6C}" type="sibTrans" cxnId="{713ADE6C-29CD-4AC2-A164-D817E38AAFAA}">
      <dgm:prSet/>
      <dgm:spPr/>
      <dgm:t>
        <a:bodyPr/>
        <a:lstStyle/>
        <a:p>
          <a:endParaRPr lang="en-US"/>
        </a:p>
      </dgm:t>
    </dgm:pt>
    <dgm:pt modelId="{17266B71-8801-43C5-93D3-32568195C49F}">
      <dgm:prSet phldrT="[Text]"/>
      <dgm:spPr/>
      <dgm:t>
        <a:bodyPr/>
        <a:lstStyle/>
        <a:p>
          <a:r>
            <a:rPr lang="en-CA" dirty="0" smtClean="0"/>
            <a:t>2.  </a:t>
          </a:r>
          <a:endParaRPr lang="en-US" dirty="0"/>
        </a:p>
      </dgm:t>
    </dgm:pt>
    <dgm:pt modelId="{58093211-224F-48C5-8D0B-FAF1ED0E2324}" type="parTrans" cxnId="{5E4D6ABA-330D-4068-B945-AE305CA3FE89}">
      <dgm:prSet/>
      <dgm:spPr/>
      <dgm:t>
        <a:bodyPr/>
        <a:lstStyle/>
        <a:p>
          <a:endParaRPr lang="en-US"/>
        </a:p>
      </dgm:t>
    </dgm:pt>
    <dgm:pt modelId="{E29E5478-3FC0-4A61-85CE-C96FA9996A3D}" type="sibTrans" cxnId="{5E4D6ABA-330D-4068-B945-AE305CA3FE89}">
      <dgm:prSet/>
      <dgm:spPr/>
      <dgm:t>
        <a:bodyPr/>
        <a:lstStyle/>
        <a:p>
          <a:endParaRPr lang="en-US"/>
        </a:p>
      </dgm:t>
    </dgm:pt>
    <dgm:pt modelId="{BBBD9A87-4C38-489E-A2FF-BF866419EEE1}">
      <dgm:prSet phldrT="[Text]"/>
      <dgm:spPr/>
      <dgm:t>
        <a:bodyPr/>
        <a:lstStyle/>
        <a:p>
          <a:r>
            <a:rPr lang="en-CA" dirty="0" smtClean="0"/>
            <a:t>Religious Perspectives and Ways of thinking</a:t>
          </a:r>
          <a:endParaRPr lang="en-US" dirty="0"/>
        </a:p>
      </dgm:t>
    </dgm:pt>
    <dgm:pt modelId="{6ADA345C-0829-4064-8125-1C9C92AF7456}" type="parTrans" cxnId="{D7804873-B041-4968-B8FD-C472BD3C3721}">
      <dgm:prSet/>
      <dgm:spPr/>
      <dgm:t>
        <a:bodyPr/>
        <a:lstStyle/>
        <a:p>
          <a:endParaRPr lang="en-US"/>
        </a:p>
      </dgm:t>
    </dgm:pt>
    <dgm:pt modelId="{8D50466A-7868-48E7-AD9E-908C6CF622EF}" type="sibTrans" cxnId="{D7804873-B041-4968-B8FD-C472BD3C3721}">
      <dgm:prSet/>
      <dgm:spPr/>
      <dgm:t>
        <a:bodyPr/>
        <a:lstStyle/>
        <a:p>
          <a:endParaRPr lang="en-US"/>
        </a:p>
      </dgm:t>
    </dgm:pt>
    <dgm:pt modelId="{5FCEE20D-F7C9-4F9B-9214-6B8BC59F570E}">
      <dgm:prSet phldrT="[Text]"/>
      <dgm:spPr/>
      <dgm:t>
        <a:bodyPr/>
        <a:lstStyle/>
        <a:p>
          <a:r>
            <a:rPr lang="en-CA" dirty="0" smtClean="0"/>
            <a:t>3.  </a:t>
          </a:r>
          <a:endParaRPr lang="en-US" dirty="0"/>
        </a:p>
      </dgm:t>
    </dgm:pt>
    <dgm:pt modelId="{376F33AA-FA53-4DE7-BC01-40F730700297}" type="parTrans" cxnId="{93B28BE5-1C0A-4F35-A820-DEC89E05A5A3}">
      <dgm:prSet/>
      <dgm:spPr/>
      <dgm:t>
        <a:bodyPr/>
        <a:lstStyle/>
        <a:p>
          <a:endParaRPr lang="en-US"/>
        </a:p>
      </dgm:t>
    </dgm:pt>
    <dgm:pt modelId="{7CF41183-5EB2-4AA4-9738-ADA44A02AB61}" type="sibTrans" cxnId="{93B28BE5-1C0A-4F35-A820-DEC89E05A5A3}">
      <dgm:prSet/>
      <dgm:spPr/>
      <dgm:t>
        <a:bodyPr/>
        <a:lstStyle/>
        <a:p>
          <a:endParaRPr lang="en-US"/>
        </a:p>
      </dgm:t>
    </dgm:pt>
    <dgm:pt modelId="{A1AB2165-D67F-4596-AEFD-A325DB276BED}">
      <dgm:prSet phldrT="[Text]"/>
      <dgm:spPr/>
      <dgm:t>
        <a:bodyPr/>
        <a:lstStyle/>
        <a:p>
          <a:r>
            <a:rPr lang="en-CA" dirty="0" smtClean="0"/>
            <a:t>Environmentalism and Collective Ways of Thinking</a:t>
          </a:r>
          <a:endParaRPr lang="en-US" dirty="0"/>
        </a:p>
      </dgm:t>
    </dgm:pt>
    <dgm:pt modelId="{C7A38A3F-6697-4A54-8A18-38BB2480E5A7}" type="parTrans" cxnId="{34FF8934-3668-4618-AC56-91C1A0E4F18A}">
      <dgm:prSet/>
      <dgm:spPr/>
      <dgm:t>
        <a:bodyPr/>
        <a:lstStyle/>
        <a:p>
          <a:endParaRPr lang="en-US"/>
        </a:p>
      </dgm:t>
    </dgm:pt>
    <dgm:pt modelId="{505E167C-918A-4DCB-B532-649EBD920268}" type="sibTrans" cxnId="{34FF8934-3668-4618-AC56-91C1A0E4F18A}">
      <dgm:prSet/>
      <dgm:spPr/>
      <dgm:t>
        <a:bodyPr/>
        <a:lstStyle/>
        <a:p>
          <a:endParaRPr lang="en-US"/>
        </a:p>
      </dgm:t>
    </dgm:pt>
    <dgm:pt modelId="{257757BC-B055-4D8C-8013-3AD4DF7068DB}" type="pres">
      <dgm:prSet presAssocID="{DAC782E7-2643-4C62-AB88-A1F7814353E3}" presName="linearFlow" presStyleCnt="0">
        <dgm:presLayoutVars>
          <dgm:dir/>
          <dgm:animLvl val="lvl"/>
          <dgm:resizeHandles val="exact"/>
        </dgm:presLayoutVars>
      </dgm:prSet>
      <dgm:spPr/>
      <dgm:t>
        <a:bodyPr/>
        <a:lstStyle/>
        <a:p>
          <a:endParaRPr lang="en-CA"/>
        </a:p>
      </dgm:t>
    </dgm:pt>
    <dgm:pt modelId="{2454C3BE-08AF-440B-A776-C350A4490DAE}" type="pres">
      <dgm:prSet presAssocID="{0CCB5F7B-D4C4-4640-8916-20ACB999E9B0}" presName="composite" presStyleCnt="0"/>
      <dgm:spPr/>
    </dgm:pt>
    <dgm:pt modelId="{5F7053CB-2E23-413C-BD47-C72B5ACBB51B}" type="pres">
      <dgm:prSet presAssocID="{0CCB5F7B-D4C4-4640-8916-20ACB999E9B0}" presName="parentText" presStyleLbl="alignNode1" presStyleIdx="0" presStyleCnt="3">
        <dgm:presLayoutVars>
          <dgm:chMax val="1"/>
          <dgm:bulletEnabled val="1"/>
        </dgm:presLayoutVars>
      </dgm:prSet>
      <dgm:spPr/>
      <dgm:t>
        <a:bodyPr/>
        <a:lstStyle/>
        <a:p>
          <a:endParaRPr lang="en-CA"/>
        </a:p>
      </dgm:t>
    </dgm:pt>
    <dgm:pt modelId="{04E346F8-E828-43D5-97D1-67AD219C7DE6}" type="pres">
      <dgm:prSet presAssocID="{0CCB5F7B-D4C4-4640-8916-20ACB999E9B0}" presName="descendantText" presStyleLbl="alignAcc1" presStyleIdx="0" presStyleCnt="3">
        <dgm:presLayoutVars>
          <dgm:bulletEnabled val="1"/>
        </dgm:presLayoutVars>
      </dgm:prSet>
      <dgm:spPr/>
      <dgm:t>
        <a:bodyPr/>
        <a:lstStyle/>
        <a:p>
          <a:endParaRPr lang="en-US"/>
        </a:p>
      </dgm:t>
    </dgm:pt>
    <dgm:pt modelId="{07C4E02E-C21B-44DE-AFA5-CA38294601F3}" type="pres">
      <dgm:prSet presAssocID="{BB546670-820D-448A-B29B-F01E82FA0115}" presName="sp" presStyleCnt="0"/>
      <dgm:spPr/>
    </dgm:pt>
    <dgm:pt modelId="{A60E1533-D8F5-4ACB-847D-5FF64D2F694F}" type="pres">
      <dgm:prSet presAssocID="{17266B71-8801-43C5-93D3-32568195C49F}" presName="composite" presStyleCnt="0"/>
      <dgm:spPr/>
    </dgm:pt>
    <dgm:pt modelId="{4B356913-0B2A-4B87-9B8D-FED2674638FB}" type="pres">
      <dgm:prSet presAssocID="{17266B71-8801-43C5-93D3-32568195C49F}" presName="parentText" presStyleLbl="alignNode1" presStyleIdx="1" presStyleCnt="3">
        <dgm:presLayoutVars>
          <dgm:chMax val="1"/>
          <dgm:bulletEnabled val="1"/>
        </dgm:presLayoutVars>
      </dgm:prSet>
      <dgm:spPr/>
      <dgm:t>
        <a:bodyPr/>
        <a:lstStyle/>
        <a:p>
          <a:endParaRPr lang="en-CA"/>
        </a:p>
      </dgm:t>
    </dgm:pt>
    <dgm:pt modelId="{AC1F2053-F1E8-4B22-9A8F-796BD7D767F8}" type="pres">
      <dgm:prSet presAssocID="{17266B71-8801-43C5-93D3-32568195C49F}" presName="descendantText" presStyleLbl="alignAcc1" presStyleIdx="1" presStyleCnt="3">
        <dgm:presLayoutVars>
          <dgm:bulletEnabled val="1"/>
        </dgm:presLayoutVars>
      </dgm:prSet>
      <dgm:spPr/>
      <dgm:t>
        <a:bodyPr/>
        <a:lstStyle/>
        <a:p>
          <a:endParaRPr lang="en-US"/>
        </a:p>
      </dgm:t>
    </dgm:pt>
    <dgm:pt modelId="{37A12A73-5EA5-4B2E-9A9B-D72CDEB3BA4F}" type="pres">
      <dgm:prSet presAssocID="{E29E5478-3FC0-4A61-85CE-C96FA9996A3D}" presName="sp" presStyleCnt="0"/>
      <dgm:spPr/>
    </dgm:pt>
    <dgm:pt modelId="{F200BDBD-7463-45AA-8381-ECDEE971C334}" type="pres">
      <dgm:prSet presAssocID="{5FCEE20D-F7C9-4F9B-9214-6B8BC59F570E}" presName="composite" presStyleCnt="0"/>
      <dgm:spPr/>
    </dgm:pt>
    <dgm:pt modelId="{F4556A85-4481-413A-ABB1-216912FE47E6}" type="pres">
      <dgm:prSet presAssocID="{5FCEE20D-F7C9-4F9B-9214-6B8BC59F570E}" presName="parentText" presStyleLbl="alignNode1" presStyleIdx="2" presStyleCnt="3">
        <dgm:presLayoutVars>
          <dgm:chMax val="1"/>
          <dgm:bulletEnabled val="1"/>
        </dgm:presLayoutVars>
      </dgm:prSet>
      <dgm:spPr/>
      <dgm:t>
        <a:bodyPr/>
        <a:lstStyle/>
        <a:p>
          <a:endParaRPr lang="en-CA"/>
        </a:p>
      </dgm:t>
    </dgm:pt>
    <dgm:pt modelId="{819F2102-6C17-4735-916B-674C041BE6D0}" type="pres">
      <dgm:prSet presAssocID="{5FCEE20D-F7C9-4F9B-9214-6B8BC59F570E}" presName="descendantText" presStyleLbl="alignAcc1" presStyleIdx="2" presStyleCnt="3">
        <dgm:presLayoutVars>
          <dgm:bulletEnabled val="1"/>
        </dgm:presLayoutVars>
      </dgm:prSet>
      <dgm:spPr/>
      <dgm:t>
        <a:bodyPr/>
        <a:lstStyle/>
        <a:p>
          <a:endParaRPr lang="en-US"/>
        </a:p>
      </dgm:t>
    </dgm:pt>
  </dgm:ptLst>
  <dgm:cxnLst>
    <dgm:cxn modelId="{713ADE6C-29CD-4AC2-A164-D817E38AAFAA}" srcId="{0CCB5F7B-D4C4-4640-8916-20ACB999E9B0}" destId="{D1CD4F7A-E24B-40B4-A081-82245FDC99F8}" srcOrd="0" destOrd="0" parTransId="{7F296598-737C-4B0B-971D-FE85EC2DEE81}" sibTransId="{79A38318-2DA5-42D7-B91C-F7FD06C9DF6C}"/>
    <dgm:cxn modelId="{47A391FC-C9BC-4EE1-ACB6-A2B035F0F863}" type="presOf" srcId="{0CCB5F7B-D4C4-4640-8916-20ACB999E9B0}" destId="{5F7053CB-2E23-413C-BD47-C72B5ACBB51B}" srcOrd="0" destOrd="0" presId="urn:microsoft.com/office/officeart/2005/8/layout/chevron2"/>
    <dgm:cxn modelId="{85A3AAB8-42A2-4E81-A894-52AFD606D92C}" type="presOf" srcId="{A1AB2165-D67F-4596-AEFD-A325DB276BED}" destId="{819F2102-6C17-4735-916B-674C041BE6D0}" srcOrd="0" destOrd="0" presId="urn:microsoft.com/office/officeart/2005/8/layout/chevron2"/>
    <dgm:cxn modelId="{6223809B-6F55-45B8-954C-817F7E33DBEC}" type="presOf" srcId="{D1CD4F7A-E24B-40B4-A081-82245FDC99F8}" destId="{04E346F8-E828-43D5-97D1-67AD219C7DE6}" srcOrd="0" destOrd="0" presId="urn:microsoft.com/office/officeart/2005/8/layout/chevron2"/>
    <dgm:cxn modelId="{68F48CF1-BF1A-4269-AB04-5B0CA6636BCC}" srcId="{DAC782E7-2643-4C62-AB88-A1F7814353E3}" destId="{0CCB5F7B-D4C4-4640-8916-20ACB999E9B0}" srcOrd="0" destOrd="0" parTransId="{E73A67B0-DFB1-470E-BF9B-92858C64E0BF}" sibTransId="{BB546670-820D-448A-B29B-F01E82FA0115}"/>
    <dgm:cxn modelId="{93B28BE5-1C0A-4F35-A820-DEC89E05A5A3}" srcId="{DAC782E7-2643-4C62-AB88-A1F7814353E3}" destId="{5FCEE20D-F7C9-4F9B-9214-6B8BC59F570E}" srcOrd="2" destOrd="0" parTransId="{376F33AA-FA53-4DE7-BC01-40F730700297}" sibTransId="{7CF41183-5EB2-4AA4-9738-ADA44A02AB61}"/>
    <dgm:cxn modelId="{5E4D6ABA-330D-4068-B945-AE305CA3FE89}" srcId="{DAC782E7-2643-4C62-AB88-A1F7814353E3}" destId="{17266B71-8801-43C5-93D3-32568195C49F}" srcOrd="1" destOrd="0" parTransId="{58093211-224F-48C5-8D0B-FAF1ED0E2324}" sibTransId="{E29E5478-3FC0-4A61-85CE-C96FA9996A3D}"/>
    <dgm:cxn modelId="{0712FE18-36F1-4272-B367-805F2C5B2E98}" type="presOf" srcId="{BBBD9A87-4C38-489E-A2FF-BF866419EEE1}" destId="{AC1F2053-F1E8-4B22-9A8F-796BD7D767F8}" srcOrd="0" destOrd="0" presId="urn:microsoft.com/office/officeart/2005/8/layout/chevron2"/>
    <dgm:cxn modelId="{8F796DEA-19D1-4A4F-8B87-E7E71F56DA1B}" type="presOf" srcId="{DAC782E7-2643-4C62-AB88-A1F7814353E3}" destId="{257757BC-B055-4D8C-8013-3AD4DF7068DB}" srcOrd="0" destOrd="0" presId="urn:microsoft.com/office/officeart/2005/8/layout/chevron2"/>
    <dgm:cxn modelId="{4EAAF272-ADC5-4759-BFBA-7FA448101134}" type="presOf" srcId="{17266B71-8801-43C5-93D3-32568195C49F}" destId="{4B356913-0B2A-4B87-9B8D-FED2674638FB}" srcOrd="0" destOrd="0" presId="urn:microsoft.com/office/officeart/2005/8/layout/chevron2"/>
    <dgm:cxn modelId="{50CC50B1-FF09-4555-AF10-38CE06C2D805}" type="presOf" srcId="{5FCEE20D-F7C9-4F9B-9214-6B8BC59F570E}" destId="{F4556A85-4481-413A-ABB1-216912FE47E6}" srcOrd="0" destOrd="0" presId="urn:microsoft.com/office/officeart/2005/8/layout/chevron2"/>
    <dgm:cxn modelId="{D7804873-B041-4968-B8FD-C472BD3C3721}" srcId="{17266B71-8801-43C5-93D3-32568195C49F}" destId="{BBBD9A87-4C38-489E-A2FF-BF866419EEE1}" srcOrd="0" destOrd="0" parTransId="{6ADA345C-0829-4064-8125-1C9C92AF7456}" sibTransId="{8D50466A-7868-48E7-AD9E-908C6CF622EF}"/>
    <dgm:cxn modelId="{34FF8934-3668-4618-AC56-91C1A0E4F18A}" srcId="{5FCEE20D-F7C9-4F9B-9214-6B8BC59F570E}" destId="{A1AB2165-D67F-4596-AEFD-A325DB276BED}" srcOrd="0" destOrd="0" parTransId="{C7A38A3F-6697-4A54-8A18-38BB2480E5A7}" sibTransId="{505E167C-918A-4DCB-B532-649EBD920268}"/>
    <dgm:cxn modelId="{B80AB6B8-7D0D-4CA6-9678-916E97BEA480}" type="presParOf" srcId="{257757BC-B055-4D8C-8013-3AD4DF7068DB}" destId="{2454C3BE-08AF-440B-A776-C350A4490DAE}" srcOrd="0" destOrd="0" presId="urn:microsoft.com/office/officeart/2005/8/layout/chevron2"/>
    <dgm:cxn modelId="{6DB25E49-89F1-4D90-BE4D-9E0EF09682A1}" type="presParOf" srcId="{2454C3BE-08AF-440B-A776-C350A4490DAE}" destId="{5F7053CB-2E23-413C-BD47-C72B5ACBB51B}" srcOrd="0" destOrd="0" presId="urn:microsoft.com/office/officeart/2005/8/layout/chevron2"/>
    <dgm:cxn modelId="{20B8E425-C564-4102-BE9A-7A211C0C31EE}" type="presParOf" srcId="{2454C3BE-08AF-440B-A776-C350A4490DAE}" destId="{04E346F8-E828-43D5-97D1-67AD219C7DE6}" srcOrd="1" destOrd="0" presId="urn:microsoft.com/office/officeart/2005/8/layout/chevron2"/>
    <dgm:cxn modelId="{6B922570-88FC-4E0F-B8A3-B8203BB67DBA}" type="presParOf" srcId="{257757BC-B055-4D8C-8013-3AD4DF7068DB}" destId="{07C4E02E-C21B-44DE-AFA5-CA38294601F3}" srcOrd="1" destOrd="0" presId="urn:microsoft.com/office/officeart/2005/8/layout/chevron2"/>
    <dgm:cxn modelId="{993B0E44-813A-4F54-8A0C-2363B81F44A1}" type="presParOf" srcId="{257757BC-B055-4D8C-8013-3AD4DF7068DB}" destId="{A60E1533-D8F5-4ACB-847D-5FF64D2F694F}" srcOrd="2" destOrd="0" presId="urn:microsoft.com/office/officeart/2005/8/layout/chevron2"/>
    <dgm:cxn modelId="{851CDA34-64A3-4BAC-9D62-17D07EEC1240}" type="presParOf" srcId="{A60E1533-D8F5-4ACB-847D-5FF64D2F694F}" destId="{4B356913-0B2A-4B87-9B8D-FED2674638FB}" srcOrd="0" destOrd="0" presId="urn:microsoft.com/office/officeart/2005/8/layout/chevron2"/>
    <dgm:cxn modelId="{20EF5C6C-E26F-4E3E-84CC-B8EA6D5F47F9}" type="presParOf" srcId="{A60E1533-D8F5-4ACB-847D-5FF64D2F694F}" destId="{AC1F2053-F1E8-4B22-9A8F-796BD7D767F8}" srcOrd="1" destOrd="0" presId="urn:microsoft.com/office/officeart/2005/8/layout/chevron2"/>
    <dgm:cxn modelId="{53C1F228-4B72-4738-A0C0-B7130A51C10F}" type="presParOf" srcId="{257757BC-B055-4D8C-8013-3AD4DF7068DB}" destId="{37A12A73-5EA5-4B2E-9A9B-D72CDEB3BA4F}" srcOrd="3" destOrd="0" presId="urn:microsoft.com/office/officeart/2005/8/layout/chevron2"/>
    <dgm:cxn modelId="{788232AA-B30C-420C-915F-D8015CDE31A0}" type="presParOf" srcId="{257757BC-B055-4D8C-8013-3AD4DF7068DB}" destId="{F200BDBD-7463-45AA-8381-ECDEE971C334}" srcOrd="4" destOrd="0" presId="urn:microsoft.com/office/officeart/2005/8/layout/chevron2"/>
    <dgm:cxn modelId="{7AC243D8-715C-40BF-BABC-422B71990993}" type="presParOf" srcId="{F200BDBD-7463-45AA-8381-ECDEE971C334}" destId="{F4556A85-4481-413A-ABB1-216912FE47E6}" srcOrd="0" destOrd="0" presId="urn:microsoft.com/office/officeart/2005/8/layout/chevron2"/>
    <dgm:cxn modelId="{502262BA-F411-42BB-B946-AACD02942365}" type="presParOf" srcId="{F200BDBD-7463-45AA-8381-ECDEE971C334}" destId="{819F2102-6C17-4735-916B-674C041BE6D0}"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7053CB-2E23-413C-BD47-C72B5ACBB51B}">
      <dsp:nvSpPr>
        <dsp:cNvPr id="0" name=""/>
        <dsp:cNvSpPr/>
      </dsp:nvSpPr>
      <dsp:spPr>
        <a:xfrm rot="5400000">
          <a:off x="-262718" y="264852"/>
          <a:ext cx="1751458" cy="1226021"/>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CA" sz="3500" kern="1200" dirty="0" smtClean="0"/>
            <a:t>1.  </a:t>
          </a:r>
          <a:endParaRPr lang="en-US" sz="3500" kern="1200" dirty="0"/>
        </a:p>
      </dsp:txBody>
      <dsp:txXfrm rot="5400000">
        <a:off x="-262718" y="264852"/>
        <a:ext cx="1751458" cy="1226021"/>
      </dsp:txXfrm>
    </dsp:sp>
    <dsp:sp modelId="{04E346F8-E828-43D5-97D1-67AD219C7DE6}">
      <dsp:nvSpPr>
        <dsp:cNvPr id="0" name=""/>
        <dsp:cNvSpPr/>
      </dsp:nvSpPr>
      <dsp:spPr>
        <a:xfrm rot="5400000">
          <a:off x="3777586" y="-2549431"/>
          <a:ext cx="1138448" cy="6241578"/>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en-CA" sz="3400" kern="1200" dirty="0" smtClean="0"/>
            <a:t>Aboriginal Perspectives and ways of thinking</a:t>
          </a:r>
          <a:endParaRPr lang="en-US" sz="3400" kern="1200" dirty="0"/>
        </a:p>
      </dsp:txBody>
      <dsp:txXfrm rot="5400000">
        <a:off x="3777586" y="-2549431"/>
        <a:ext cx="1138448" cy="6241578"/>
      </dsp:txXfrm>
    </dsp:sp>
    <dsp:sp modelId="{4B356913-0B2A-4B87-9B8D-FED2674638FB}">
      <dsp:nvSpPr>
        <dsp:cNvPr id="0" name=""/>
        <dsp:cNvSpPr/>
      </dsp:nvSpPr>
      <dsp:spPr>
        <a:xfrm rot="5400000">
          <a:off x="-262718" y="1823801"/>
          <a:ext cx="1751458" cy="1226021"/>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CA" sz="3500" kern="1200" dirty="0" smtClean="0"/>
            <a:t>2.  </a:t>
          </a:r>
          <a:endParaRPr lang="en-US" sz="3500" kern="1200" dirty="0"/>
        </a:p>
      </dsp:txBody>
      <dsp:txXfrm rot="5400000">
        <a:off x="-262718" y="1823801"/>
        <a:ext cx="1751458" cy="1226021"/>
      </dsp:txXfrm>
    </dsp:sp>
    <dsp:sp modelId="{AC1F2053-F1E8-4B22-9A8F-796BD7D767F8}">
      <dsp:nvSpPr>
        <dsp:cNvPr id="0" name=""/>
        <dsp:cNvSpPr/>
      </dsp:nvSpPr>
      <dsp:spPr>
        <a:xfrm rot="5400000">
          <a:off x="3777586" y="-990482"/>
          <a:ext cx="1138448" cy="6241578"/>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en-CA" sz="3400" kern="1200" dirty="0" smtClean="0"/>
            <a:t>Religious Perspectives and Ways of thinking</a:t>
          </a:r>
          <a:endParaRPr lang="en-US" sz="3400" kern="1200" dirty="0"/>
        </a:p>
      </dsp:txBody>
      <dsp:txXfrm rot="5400000">
        <a:off x="3777586" y="-990482"/>
        <a:ext cx="1138448" cy="6241578"/>
      </dsp:txXfrm>
    </dsp:sp>
    <dsp:sp modelId="{F4556A85-4481-413A-ABB1-216912FE47E6}">
      <dsp:nvSpPr>
        <dsp:cNvPr id="0" name=""/>
        <dsp:cNvSpPr/>
      </dsp:nvSpPr>
      <dsp:spPr>
        <a:xfrm rot="5400000">
          <a:off x="-262718" y="3382750"/>
          <a:ext cx="1751458" cy="1226021"/>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CA" sz="3500" kern="1200" dirty="0" smtClean="0"/>
            <a:t>3.  </a:t>
          </a:r>
          <a:endParaRPr lang="en-US" sz="3500" kern="1200" dirty="0"/>
        </a:p>
      </dsp:txBody>
      <dsp:txXfrm rot="5400000">
        <a:off x="-262718" y="3382750"/>
        <a:ext cx="1751458" cy="1226021"/>
      </dsp:txXfrm>
    </dsp:sp>
    <dsp:sp modelId="{819F2102-6C17-4735-916B-674C041BE6D0}">
      <dsp:nvSpPr>
        <dsp:cNvPr id="0" name=""/>
        <dsp:cNvSpPr/>
      </dsp:nvSpPr>
      <dsp:spPr>
        <a:xfrm rot="5400000">
          <a:off x="3777586" y="568466"/>
          <a:ext cx="1138448" cy="6241578"/>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en-CA" sz="3400" kern="1200" dirty="0" smtClean="0"/>
            <a:t>Environmentalism and Collective Ways of Thinking</a:t>
          </a:r>
          <a:endParaRPr lang="en-US" sz="3400" kern="1200" dirty="0"/>
        </a:p>
      </dsp:txBody>
      <dsp:txXfrm rot="5400000">
        <a:off x="3777586" y="568466"/>
        <a:ext cx="1138448" cy="624157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F02201-D3E3-4587-AFC0-22B8D08A4D7B}" type="datetimeFigureOut">
              <a:rPr lang="en-US" smtClean="0"/>
              <a:pPr/>
              <a:t>11/12/2012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889EF6-1E90-49AE-B10F-8E23F094B66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800D1AC-59B6-417F-8F6D-A00043467938}" type="datetime1">
              <a:rPr lang="en-US" smtClean="0"/>
              <a:pPr/>
              <a:t>11/12/2012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chapter 10 notes</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04CF800-E6B4-4900-9493-95CA38B1FC7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165E6D-5061-4883-9DE0-5B40959A2F94}" type="datetime1">
              <a:rPr lang="en-US" smtClean="0"/>
              <a:pPr/>
              <a:t>11/12/2012</a:t>
            </a:fld>
            <a:endParaRPr lang="en-US"/>
          </a:p>
        </p:txBody>
      </p:sp>
      <p:sp>
        <p:nvSpPr>
          <p:cNvPr id="5" name="Footer Placeholder 4"/>
          <p:cNvSpPr>
            <a:spLocks noGrp="1"/>
          </p:cNvSpPr>
          <p:nvPr>
            <p:ph type="ftr" sz="quarter" idx="11"/>
          </p:nvPr>
        </p:nvSpPr>
        <p:spPr/>
        <p:txBody>
          <a:bodyPr/>
          <a:lstStyle/>
          <a:p>
            <a:r>
              <a:rPr lang="en-US" smtClean="0"/>
              <a:t>chapter 10 notes</a:t>
            </a:r>
            <a:endParaRPr lang="en-US"/>
          </a:p>
        </p:txBody>
      </p:sp>
      <p:sp>
        <p:nvSpPr>
          <p:cNvPr id="6" name="Slide Number Placeholder 5"/>
          <p:cNvSpPr>
            <a:spLocks noGrp="1"/>
          </p:cNvSpPr>
          <p:nvPr>
            <p:ph type="sldNum" sz="quarter" idx="12"/>
          </p:nvPr>
        </p:nvSpPr>
        <p:spPr/>
        <p:txBody>
          <a:bodyPr/>
          <a:lstStyle/>
          <a:p>
            <a:fld id="{604CF800-E6B4-4900-9493-95CA38B1FC74}" type="slidenum">
              <a:rPr lang="en-US" smtClean="0"/>
              <a:pPr/>
              <a:t>‹#›</a:t>
            </a:fld>
            <a:endParaRPr lang="en-US"/>
          </a:p>
        </p:txBody>
      </p:sp>
    </p:spTree>
  </p:cSld>
  <p:clrMapOvr>
    <a:masterClrMapping/>
  </p:clrMapOvr>
  <p:transition>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B3B768-9DFE-4598-B496-8B193D519BD8}" type="datetime1">
              <a:rPr lang="en-US" smtClean="0"/>
              <a:pPr/>
              <a:t>11/12/2012</a:t>
            </a:fld>
            <a:endParaRPr lang="en-US"/>
          </a:p>
        </p:txBody>
      </p:sp>
      <p:sp>
        <p:nvSpPr>
          <p:cNvPr id="5" name="Footer Placeholder 4"/>
          <p:cNvSpPr>
            <a:spLocks noGrp="1"/>
          </p:cNvSpPr>
          <p:nvPr>
            <p:ph type="ftr" sz="quarter" idx="11"/>
          </p:nvPr>
        </p:nvSpPr>
        <p:spPr/>
        <p:txBody>
          <a:bodyPr/>
          <a:lstStyle/>
          <a:p>
            <a:r>
              <a:rPr lang="en-US" smtClean="0"/>
              <a:t>chapter 10 notes</a:t>
            </a:r>
            <a:endParaRPr lang="en-US"/>
          </a:p>
        </p:txBody>
      </p:sp>
      <p:sp>
        <p:nvSpPr>
          <p:cNvPr id="6" name="Slide Number Placeholder 5"/>
          <p:cNvSpPr>
            <a:spLocks noGrp="1"/>
          </p:cNvSpPr>
          <p:nvPr>
            <p:ph type="sldNum" sz="quarter" idx="12"/>
          </p:nvPr>
        </p:nvSpPr>
        <p:spPr/>
        <p:txBody>
          <a:bodyPr/>
          <a:lstStyle/>
          <a:p>
            <a:fld id="{604CF800-E6B4-4900-9493-95CA38B1FC74}" type="slidenum">
              <a:rPr lang="en-US" smtClean="0"/>
              <a:pPr/>
              <a:t>‹#›</a:t>
            </a:fld>
            <a:endParaRPr lang="en-US"/>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2F10304-A5CA-497D-A919-0D93A33A5734}" type="datetime1">
              <a:rPr lang="en-US" smtClean="0"/>
              <a:pPr/>
              <a:t>11/12/2012</a:t>
            </a:fld>
            <a:endParaRPr lang="en-US"/>
          </a:p>
        </p:txBody>
      </p:sp>
      <p:sp>
        <p:nvSpPr>
          <p:cNvPr id="9" name="Slide Number Placeholder 8"/>
          <p:cNvSpPr>
            <a:spLocks noGrp="1"/>
          </p:cNvSpPr>
          <p:nvPr>
            <p:ph type="sldNum" sz="quarter" idx="15"/>
          </p:nvPr>
        </p:nvSpPr>
        <p:spPr/>
        <p:txBody>
          <a:bodyPr rtlCol="0"/>
          <a:lstStyle/>
          <a:p>
            <a:fld id="{604CF800-E6B4-4900-9493-95CA38B1FC74}"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chapter 10 notes</a:t>
            </a:r>
            <a:endParaRPr lang="en-US"/>
          </a:p>
        </p:txBody>
      </p:sp>
    </p:spTree>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10E0C34-ABFD-4EF2-8CBE-2F4DE265444A}" type="datetime1">
              <a:rPr lang="en-US" smtClean="0"/>
              <a:pPr/>
              <a:t>11/12/2012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chapter 10 notes</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04CF800-E6B4-4900-9493-95CA38B1FC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117442F-83BE-4FBA-921A-E2262F389EFF}" type="datetime1">
              <a:rPr lang="en-US" smtClean="0"/>
              <a:pPr/>
              <a:t>11/12/2012</a:t>
            </a:fld>
            <a:endParaRPr lang="en-US"/>
          </a:p>
        </p:txBody>
      </p:sp>
      <p:sp>
        <p:nvSpPr>
          <p:cNvPr id="6" name="Footer Placeholder 5"/>
          <p:cNvSpPr>
            <a:spLocks noGrp="1"/>
          </p:cNvSpPr>
          <p:nvPr>
            <p:ph type="ftr" sz="quarter" idx="11"/>
          </p:nvPr>
        </p:nvSpPr>
        <p:spPr/>
        <p:txBody>
          <a:bodyPr/>
          <a:lstStyle/>
          <a:p>
            <a:r>
              <a:rPr lang="en-US" smtClean="0"/>
              <a:t>chapter 10 notes</a:t>
            </a:r>
            <a:endParaRPr lang="en-US"/>
          </a:p>
        </p:txBody>
      </p:sp>
      <p:sp>
        <p:nvSpPr>
          <p:cNvPr id="7" name="Slide Number Placeholder 6"/>
          <p:cNvSpPr>
            <a:spLocks noGrp="1"/>
          </p:cNvSpPr>
          <p:nvPr>
            <p:ph type="sldNum" sz="quarter" idx="12"/>
          </p:nvPr>
        </p:nvSpPr>
        <p:spPr/>
        <p:txBody>
          <a:bodyPr/>
          <a:lstStyle/>
          <a:p>
            <a:fld id="{604CF800-E6B4-4900-9493-95CA38B1FC7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BB4FF6E-61CE-4EB8-B52B-5CE4444318E4}" type="datetime1">
              <a:rPr lang="en-US" smtClean="0"/>
              <a:pPr/>
              <a:t>11/12/2012</a:t>
            </a:fld>
            <a:endParaRPr lang="en-US"/>
          </a:p>
        </p:txBody>
      </p:sp>
      <p:sp>
        <p:nvSpPr>
          <p:cNvPr id="8" name="Footer Placeholder 7"/>
          <p:cNvSpPr>
            <a:spLocks noGrp="1"/>
          </p:cNvSpPr>
          <p:nvPr>
            <p:ph type="ftr" sz="quarter" idx="11"/>
          </p:nvPr>
        </p:nvSpPr>
        <p:spPr/>
        <p:txBody>
          <a:bodyPr/>
          <a:lstStyle/>
          <a:p>
            <a:r>
              <a:rPr lang="en-US" smtClean="0"/>
              <a:t>chapter 10 notes</a:t>
            </a:r>
            <a:endParaRPr lang="en-US"/>
          </a:p>
        </p:txBody>
      </p:sp>
      <p:sp>
        <p:nvSpPr>
          <p:cNvPr id="9" name="Slide Number Placeholder 8"/>
          <p:cNvSpPr>
            <a:spLocks noGrp="1"/>
          </p:cNvSpPr>
          <p:nvPr>
            <p:ph type="sldNum" sz="quarter" idx="12"/>
          </p:nvPr>
        </p:nvSpPr>
        <p:spPr/>
        <p:txBody>
          <a:bodyPr/>
          <a:lstStyle/>
          <a:p>
            <a:fld id="{604CF800-E6B4-4900-9493-95CA38B1FC7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E9C46FA-CF67-4A35-99DB-A8D68B261E1D}" type="datetime1">
              <a:rPr lang="en-US" smtClean="0"/>
              <a:pPr/>
              <a:t>11/12/2012</a:t>
            </a:fld>
            <a:endParaRPr lang="en-US"/>
          </a:p>
        </p:txBody>
      </p:sp>
      <p:sp>
        <p:nvSpPr>
          <p:cNvPr id="7" name="Slide Number Placeholder 6"/>
          <p:cNvSpPr>
            <a:spLocks noGrp="1"/>
          </p:cNvSpPr>
          <p:nvPr>
            <p:ph type="sldNum" sz="quarter" idx="11"/>
          </p:nvPr>
        </p:nvSpPr>
        <p:spPr/>
        <p:txBody>
          <a:bodyPr rtlCol="0"/>
          <a:lstStyle/>
          <a:p>
            <a:fld id="{604CF800-E6B4-4900-9493-95CA38B1FC74}"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chapter 10 notes</a:t>
            </a:r>
            <a:endParaRPr lang="en-US"/>
          </a:p>
        </p:txBody>
      </p:sp>
    </p:spTree>
  </p:cSld>
  <p:clrMapOvr>
    <a:masterClrMapping/>
  </p:clrMapOvr>
  <p:transition>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D2EE9-7167-49D4-AAD5-DFD3ECB8AD9A}" type="datetime1">
              <a:rPr lang="en-US" smtClean="0"/>
              <a:pPr/>
              <a:t>11/12/2012</a:t>
            </a:fld>
            <a:endParaRPr lang="en-US"/>
          </a:p>
        </p:txBody>
      </p:sp>
      <p:sp>
        <p:nvSpPr>
          <p:cNvPr id="3" name="Footer Placeholder 2"/>
          <p:cNvSpPr>
            <a:spLocks noGrp="1"/>
          </p:cNvSpPr>
          <p:nvPr>
            <p:ph type="ftr" sz="quarter" idx="11"/>
          </p:nvPr>
        </p:nvSpPr>
        <p:spPr/>
        <p:txBody>
          <a:bodyPr/>
          <a:lstStyle/>
          <a:p>
            <a:r>
              <a:rPr lang="en-US" smtClean="0"/>
              <a:t>chapter 10 notes</a:t>
            </a:r>
            <a:endParaRPr lang="en-US"/>
          </a:p>
        </p:txBody>
      </p:sp>
      <p:sp>
        <p:nvSpPr>
          <p:cNvPr id="4" name="Slide Number Placeholder 3"/>
          <p:cNvSpPr>
            <a:spLocks noGrp="1"/>
          </p:cNvSpPr>
          <p:nvPr>
            <p:ph type="sldNum" sz="quarter" idx="12"/>
          </p:nvPr>
        </p:nvSpPr>
        <p:spPr/>
        <p:txBody>
          <a:bodyPr/>
          <a:lstStyle/>
          <a:p>
            <a:fld id="{604CF800-E6B4-4900-9493-95CA38B1FC74}" type="slidenum">
              <a:rPr lang="en-US" smtClean="0"/>
              <a:pPr/>
              <a:t>‹#›</a:t>
            </a:fld>
            <a:endParaRPr lang="en-US"/>
          </a:p>
        </p:txBody>
      </p:sp>
    </p:spTree>
  </p:cSld>
  <p:clrMapOvr>
    <a:masterClrMapping/>
  </p:clrMapOvr>
  <p:transition>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DC704A0-89BC-488B-8A59-E649567C3D6B}" type="datetime1">
              <a:rPr lang="en-US" smtClean="0"/>
              <a:pPr/>
              <a:t>11/12/2012</a:t>
            </a:fld>
            <a:endParaRPr lang="en-US"/>
          </a:p>
        </p:txBody>
      </p:sp>
      <p:sp>
        <p:nvSpPr>
          <p:cNvPr id="22" name="Slide Number Placeholder 21"/>
          <p:cNvSpPr>
            <a:spLocks noGrp="1"/>
          </p:cNvSpPr>
          <p:nvPr>
            <p:ph type="sldNum" sz="quarter" idx="15"/>
          </p:nvPr>
        </p:nvSpPr>
        <p:spPr/>
        <p:txBody>
          <a:bodyPr rtlCol="0"/>
          <a:lstStyle/>
          <a:p>
            <a:fld id="{604CF800-E6B4-4900-9493-95CA38B1FC74}"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chapter 10 notes</a:t>
            </a:r>
            <a:endParaRPr lang="en-US"/>
          </a:p>
        </p:txBody>
      </p:sp>
    </p:spTree>
  </p:cSld>
  <p:clrMapOvr>
    <a:overrideClrMapping bg1="lt1" tx1="dk1" bg2="lt2" tx2="dk2" accent1="accent1" accent2="accent2" accent3="accent3" accent4="accent4" accent5="accent5" accent6="accent6" hlink="hlink" folHlink="folHlink"/>
  </p:clrMapOvr>
  <p:transition>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A36DB1B-1A16-4F8A-A006-506CFB17CE76}" type="datetime1">
              <a:rPr lang="en-US" smtClean="0"/>
              <a:pPr/>
              <a:t>11/12/2012</a:t>
            </a:fld>
            <a:endParaRPr lang="en-US"/>
          </a:p>
        </p:txBody>
      </p:sp>
      <p:sp>
        <p:nvSpPr>
          <p:cNvPr id="18" name="Slide Number Placeholder 17"/>
          <p:cNvSpPr>
            <a:spLocks noGrp="1"/>
          </p:cNvSpPr>
          <p:nvPr>
            <p:ph type="sldNum" sz="quarter" idx="11"/>
          </p:nvPr>
        </p:nvSpPr>
        <p:spPr/>
        <p:txBody>
          <a:bodyPr rtlCol="0"/>
          <a:lstStyle/>
          <a:p>
            <a:fld id="{604CF800-E6B4-4900-9493-95CA38B1FC74}"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chapter 10 notes</a:t>
            </a:r>
            <a:endParaRPr lang="en-US"/>
          </a:p>
        </p:txBody>
      </p:sp>
    </p:spTree>
  </p:cSld>
  <p:clrMapOvr>
    <a:masterClrMapping/>
  </p:clrMapOvr>
  <p:transition>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77E6D0D-9969-43B4-BB2C-7CE4DAA30CE4}" type="datetime1">
              <a:rPr lang="en-US" smtClean="0"/>
              <a:pPr/>
              <a:t>11/12/2012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chapter 10 notes</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04CF800-E6B4-4900-9493-95CA38B1FC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split/>
  </p:transition>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images.google.ca/imgres?imgurl=http://www.doukhobor.org/georgia-doukhobors.jpg&amp;imgrefurl=http://www.doukhobor.org/Lohm.htm&amp;usg=__cfPDw_JZ0an7G240h0tpeapRZLw=&amp;h=345&amp;w=427&amp;sz=39&amp;hl=en&amp;start=1&amp;um=1&amp;itbs=1&amp;tbnid=w5xviYM4MSMfDM:&amp;tbnh=102&amp;tbnw=126&amp;prev=/images?q=Doukhobors&amp;um=1&amp;hl=en&amp;sa=G&amp;rlz=1T4GGLJ_en-GB___CA333&amp;tbs=isch: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600" i="1" dirty="0" smtClean="0"/>
              <a:t>Chapter 10:  Challenging Liberalism</a:t>
            </a:r>
            <a:endParaRPr lang="en-US" sz="3600" i="1" dirty="0"/>
          </a:p>
        </p:txBody>
      </p:sp>
      <p:sp>
        <p:nvSpPr>
          <p:cNvPr id="3" name="Subtitle 2"/>
          <p:cNvSpPr>
            <a:spLocks noGrp="1"/>
          </p:cNvSpPr>
          <p:nvPr>
            <p:ph type="subTitle" idx="1"/>
          </p:nvPr>
        </p:nvSpPr>
        <p:spPr/>
        <p:txBody>
          <a:bodyPr/>
          <a:lstStyle/>
          <a:p>
            <a:r>
              <a:rPr lang="en-CA" dirty="0" smtClean="0"/>
              <a:t>So 2.10</a:t>
            </a:r>
            <a:endParaRPr lang="en-US" dirty="0"/>
          </a:p>
        </p:txBody>
      </p:sp>
      <p:sp>
        <p:nvSpPr>
          <p:cNvPr id="4" name="Slide Number Placeholder 3"/>
          <p:cNvSpPr>
            <a:spLocks noGrp="1"/>
          </p:cNvSpPr>
          <p:nvPr>
            <p:ph type="sldNum" sz="quarter" idx="12"/>
          </p:nvPr>
        </p:nvSpPr>
        <p:spPr/>
        <p:txBody>
          <a:bodyPr/>
          <a:lstStyle/>
          <a:p>
            <a:fld id="{604CF800-E6B4-4900-9493-95CA38B1FC74}"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chapter 10 notes</a:t>
            </a:r>
            <a:endParaRPr lang="en-US"/>
          </a:p>
        </p:txBody>
      </p:sp>
    </p:spTree>
  </p:cSld>
  <p:clrMapOvr>
    <a:masterClrMapping/>
  </p:clrMapOvr>
  <p:transition>
    <p:spli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err="1" smtClean="0"/>
              <a:t>Metis</a:t>
            </a:r>
            <a:r>
              <a:rPr lang="en-CA" i="1" dirty="0" smtClean="0"/>
              <a:t> </a:t>
            </a:r>
            <a:endParaRPr lang="en-US" i="1" dirty="0"/>
          </a:p>
        </p:txBody>
      </p:sp>
      <p:sp>
        <p:nvSpPr>
          <p:cNvPr id="3" name="Content Placeholder 2"/>
          <p:cNvSpPr>
            <a:spLocks noGrp="1"/>
          </p:cNvSpPr>
          <p:nvPr>
            <p:ph sz="quarter" idx="1"/>
          </p:nvPr>
        </p:nvSpPr>
        <p:spPr/>
        <p:txBody>
          <a:bodyPr/>
          <a:lstStyle/>
          <a:p>
            <a:r>
              <a:rPr lang="en-CA" b="1" dirty="0" err="1" smtClean="0"/>
              <a:t>Metis</a:t>
            </a:r>
            <a:r>
              <a:rPr lang="en-CA" b="1" dirty="0" smtClean="0"/>
              <a:t> groups in Canada have also worked to have their collective rights and identities recognized.</a:t>
            </a:r>
          </a:p>
          <a:p>
            <a:r>
              <a:rPr lang="en-CA" b="1" dirty="0" err="1" smtClean="0"/>
              <a:t>Metis</a:t>
            </a:r>
            <a:r>
              <a:rPr lang="en-CA" b="1" dirty="0" smtClean="0"/>
              <a:t> have not had the same historic treaties with the government as some other Aboriginal groups.</a:t>
            </a:r>
          </a:p>
        </p:txBody>
      </p:sp>
      <p:sp>
        <p:nvSpPr>
          <p:cNvPr id="4" name="Slide Number Placeholder 3"/>
          <p:cNvSpPr>
            <a:spLocks noGrp="1"/>
          </p:cNvSpPr>
          <p:nvPr>
            <p:ph type="sldNum" sz="quarter" idx="15"/>
          </p:nvPr>
        </p:nvSpPr>
        <p:spPr/>
        <p:txBody>
          <a:bodyPr/>
          <a:lstStyle/>
          <a:p>
            <a:fld id="{604CF800-E6B4-4900-9493-95CA38B1FC74}" type="slidenum">
              <a:rPr lang="en-US" smtClean="0"/>
              <a:pPr/>
              <a:t>10</a:t>
            </a:fld>
            <a:endParaRPr lang="en-US"/>
          </a:p>
        </p:txBody>
      </p:sp>
      <p:sp>
        <p:nvSpPr>
          <p:cNvPr id="5" name="Footer Placeholder 4"/>
          <p:cNvSpPr>
            <a:spLocks noGrp="1"/>
          </p:cNvSpPr>
          <p:nvPr>
            <p:ph type="ftr" sz="quarter" idx="16"/>
          </p:nvPr>
        </p:nvSpPr>
        <p:spPr/>
        <p:txBody>
          <a:bodyPr/>
          <a:lstStyle/>
          <a:p>
            <a:r>
              <a:rPr lang="en-US" smtClean="0"/>
              <a:t>chapter 10 notes</a:t>
            </a:r>
            <a:endParaRPr lang="en-US"/>
          </a:p>
        </p:txBody>
      </p:sp>
    </p:spTree>
  </p:cSld>
  <p:clrMapOvr>
    <a:masterClrMapping/>
  </p:clrMapOvr>
  <p:transition>
    <p:spli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smtClean="0"/>
              <a:t>Alberta </a:t>
            </a:r>
            <a:r>
              <a:rPr lang="en-CA" b="1" i="1" dirty="0" err="1" smtClean="0"/>
              <a:t>Metis</a:t>
            </a:r>
            <a:r>
              <a:rPr lang="en-CA" b="1" i="1" dirty="0" smtClean="0"/>
              <a:t> Settlements Accord</a:t>
            </a:r>
            <a:endParaRPr lang="en-US" b="1" i="1" dirty="0"/>
          </a:p>
        </p:txBody>
      </p:sp>
      <p:sp>
        <p:nvSpPr>
          <p:cNvPr id="3" name="Content Placeholder 2"/>
          <p:cNvSpPr>
            <a:spLocks noGrp="1"/>
          </p:cNvSpPr>
          <p:nvPr>
            <p:ph sz="quarter" idx="1"/>
          </p:nvPr>
        </p:nvSpPr>
        <p:spPr/>
        <p:txBody>
          <a:bodyPr/>
          <a:lstStyle/>
          <a:p>
            <a:r>
              <a:rPr lang="en-CA" b="1" dirty="0" smtClean="0"/>
              <a:t>In Alberta – 1989- recognition of </a:t>
            </a:r>
            <a:r>
              <a:rPr lang="en-CA" b="1" dirty="0" err="1" smtClean="0"/>
              <a:t>Metis</a:t>
            </a:r>
            <a:r>
              <a:rPr lang="en-CA" b="1" dirty="0" smtClean="0"/>
              <a:t> collective rights occurred when the Alberta </a:t>
            </a:r>
            <a:r>
              <a:rPr lang="en-CA" b="1" dirty="0" err="1" smtClean="0"/>
              <a:t>Metis</a:t>
            </a:r>
            <a:r>
              <a:rPr lang="en-CA" b="1" dirty="0" smtClean="0"/>
              <a:t> Settlements Accord was passed.  This created 8 collective </a:t>
            </a:r>
            <a:r>
              <a:rPr lang="en-CA" b="1" dirty="0" err="1" smtClean="0"/>
              <a:t>Metis</a:t>
            </a:r>
            <a:r>
              <a:rPr lang="en-CA" b="1" dirty="0" smtClean="0"/>
              <a:t> Settlements – the only </a:t>
            </a:r>
            <a:r>
              <a:rPr lang="en-CA" b="1" dirty="0" err="1" smtClean="0"/>
              <a:t>Metis</a:t>
            </a:r>
            <a:r>
              <a:rPr lang="en-CA" b="1" dirty="0" smtClean="0"/>
              <a:t> land that is self-governed and constitutionally protected in Canada today.</a:t>
            </a:r>
          </a:p>
          <a:p>
            <a:r>
              <a:rPr lang="en-CA" b="1" dirty="0" smtClean="0"/>
              <a:t>Manitoba denied a similar </a:t>
            </a:r>
            <a:r>
              <a:rPr lang="en-CA" b="1" dirty="0" err="1" smtClean="0"/>
              <a:t>Metis</a:t>
            </a:r>
            <a:r>
              <a:rPr lang="en-CA" b="1" dirty="0" smtClean="0"/>
              <a:t> claim in the Red River Valley.</a:t>
            </a:r>
            <a:endParaRPr lang="en-US" b="1" dirty="0" smtClean="0"/>
          </a:p>
        </p:txBody>
      </p:sp>
      <p:sp>
        <p:nvSpPr>
          <p:cNvPr id="4" name="Slide Number Placeholder 3"/>
          <p:cNvSpPr>
            <a:spLocks noGrp="1"/>
          </p:cNvSpPr>
          <p:nvPr>
            <p:ph type="sldNum" sz="quarter" idx="15"/>
          </p:nvPr>
        </p:nvSpPr>
        <p:spPr/>
        <p:txBody>
          <a:bodyPr/>
          <a:lstStyle/>
          <a:p>
            <a:fld id="{604CF800-E6B4-4900-9493-95CA38B1FC74}" type="slidenum">
              <a:rPr lang="en-US" smtClean="0"/>
              <a:pPr/>
              <a:t>11</a:t>
            </a:fld>
            <a:endParaRPr lang="en-US"/>
          </a:p>
        </p:txBody>
      </p:sp>
      <p:sp>
        <p:nvSpPr>
          <p:cNvPr id="5" name="Footer Placeholder 4"/>
          <p:cNvSpPr>
            <a:spLocks noGrp="1"/>
          </p:cNvSpPr>
          <p:nvPr>
            <p:ph type="ftr" sz="quarter" idx="16"/>
          </p:nvPr>
        </p:nvSpPr>
        <p:spPr/>
        <p:txBody>
          <a:bodyPr/>
          <a:lstStyle/>
          <a:p>
            <a:r>
              <a:rPr lang="en-US" smtClean="0"/>
              <a:t>chapter 10 notes</a:t>
            </a:r>
            <a:endParaRPr lang="en-US"/>
          </a:p>
        </p:txBody>
      </p:sp>
    </p:spTree>
  </p:cSld>
  <p:clrMapOvr>
    <a:masterClrMapping/>
  </p:clrMapOvr>
  <p:transition>
    <p:spli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chapter 10 notes</a:t>
            </a:r>
            <a:endParaRPr lang="en-US"/>
          </a:p>
        </p:txBody>
      </p:sp>
      <p:sp>
        <p:nvSpPr>
          <p:cNvPr id="4" name="Slide Number Placeholder 3"/>
          <p:cNvSpPr>
            <a:spLocks noGrp="1"/>
          </p:cNvSpPr>
          <p:nvPr>
            <p:ph type="sldNum" sz="quarter" idx="12"/>
          </p:nvPr>
        </p:nvSpPr>
        <p:spPr/>
        <p:txBody>
          <a:bodyPr/>
          <a:lstStyle/>
          <a:p>
            <a:fld id="{604CF800-E6B4-4900-9493-95CA38B1FC74}" type="slidenum">
              <a:rPr lang="en-US" smtClean="0"/>
              <a:pPr/>
              <a:t>12</a:t>
            </a:fld>
            <a:endParaRPr lang="en-US"/>
          </a:p>
        </p:txBody>
      </p:sp>
      <p:pic>
        <p:nvPicPr>
          <p:cNvPr id="38914" name="Picture 2" descr="http://www.braiddm.ca/settlements_map.jpg"/>
          <p:cNvPicPr>
            <a:picLocks noChangeAspect="1" noChangeArrowheads="1"/>
          </p:cNvPicPr>
          <p:nvPr/>
        </p:nvPicPr>
        <p:blipFill>
          <a:blip r:embed="rId2" cstate="print"/>
          <a:srcRect/>
          <a:stretch>
            <a:fillRect/>
          </a:stretch>
        </p:blipFill>
        <p:spPr bwMode="auto">
          <a:xfrm>
            <a:off x="1785918" y="142852"/>
            <a:ext cx="4681534" cy="6342446"/>
          </a:xfrm>
          <a:prstGeom prst="rect">
            <a:avLst/>
          </a:prstGeom>
          <a:noFill/>
        </p:spPr>
      </p:pic>
    </p:spTree>
  </p:cSld>
  <p:clrMapOvr>
    <a:masterClrMapping/>
  </p:clrMapOvr>
  <p:transition>
    <p:spli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smtClean="0"/>
              <a:t>Aboriginal Self-government</a:t>
            </a:r>
            <a:endParaRPr lang="en-US" b="1" i="1" dirty="0"/>
          </a:p>
        </p:txBody>
      </p:sp>
      <p:sp>
        <p:nvSpPr>
          <p:cNvPr id="3" name="Content Placeholder 2"/>
          <p:cNvSpPr>
            <a:spLocks noGrp="1"/>
          </p:cNvSpPr>
          <p:nvPr>
            <p:ph sz="quarter" idx="1"/>
          </p:nvPr>
        </p:nvSpPr>
        <p:spPr/>
        <p:txBody>
          <a:bodyPr/>
          <a:lstStyle/>
          <a:p>
            <a:r>
              <a:rPr lang="en-CA" b="1" dirty="0" smtClean="0"/>
              <a:t>First Nations, </a:t>
            </a:r>
            <a:r>
              <a:rPr lang="en-CA" b="1" dirty="0" err="1" smtClean="0"/>
              <a:t>Metis</a:t>
            </a:r>
            <a:r>
              <a:rPr lang="en-CA" b="1" dirty="0" smtClean="0"/>
              <a:t>, Inuit peoples can make their own decisions regarding their economy, education, culture, use of natural resources, and other areas of immediate concern to their wellbeing, rather than having these decisions made by Canada’s federal, provincial, or territorial governments.</a:t>
            </a:r>
            <a:endParaRPr lang="en-US" b="1" dirty="0"/>
          </a:p>
        </p:txBody>
      </p:sp>
      <p:sp>
        <p:nvSpPr>
          <p:cNvPr id="4" name="Slide Number Placeholder 3"/>
          <p:cNvSpPr>
            <a:spLocks noGrp="1"/>
          </p:cNvSpPr>
          <p:nvPr>
            <p:ph type="sldNum" sz="quarter" idx="15"/>
          </p:nvPr>
        </p:nvSpPr>
        <p:spPr/>
        <p:txBody>
          <a:bodyPr/>
          <a:lstStyle/>
          <a:p>
            <a:fld id="{604CF800-E6B4-4900-9493-95CA38B1FC74}" type="slidenum">
              <a:rPr lang="en-US" smtClean="0"/>
              <a:pPr/>
              <a:t>13</a:t>
            </a:fld>
            <a:endParaRPr lang="en-US"/>
          </a:p>
        </p:txBody>
      </p:sp>
      <p:sp>
        <p:nvSpPr>
          <p:cNvPr id="5" name="Footer Placeholder 4"/>
          <p:cNvSpPr>
            <a:spLocks noGrp="1"/>
          </p:cNvSpPr>
          <p:nvPr>
            <p:ph type="ftr" sz="quarter" idx="16"/>
          </p:nvPr>
        </p:nvSpPr>
        <p:spPr/>
        <p:txBody>
          <a:bodyPr/>
          <a:lstStyle/>
          <a:p>
            <a:r>
              <a:rPr lang="en-US" smtClean="0"/>
              <a:t>chapter 10 notes</a:t>
            </a:r>
            <a:endParaRPr lang="en-US"/>
          </a:p>
        </p:txBody>
      </p:sp>
    </p:spTree>
  </p:cSld>
  <p:clrMapOvr>
    <a:masterClrMapping/>
  </p:clrMapOvr>
  <p:transition>
    <p:spli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smtClean="0"/>
              <a:t>Section 35 of the Constitution Act</a:t>
            </a:r>
            <a:endParaRPr lang="en-US" b="1" i="1" dirty="0"/>
          </a:p>
        </p:txBody>
      </p:sp>
      <p:sp>
        <p:nvSpPr>
          <p:cNvPr id="3" name="Content Placeholder 2"/>
          <p:cNvSpPr>
            <a:spLocks noGrp="1"/>
          </p:cNvSpPr>
          <p:nvPr>
            <p:ph sz="quarter" idx="1"/>
          </p:nvPr>
        </p:nvSpPr>
        <p:spPr/>
        <p:txBody>
          <a:bodyPr>
            <a:normAutofit lnSpcReduction="10000"/>
          </a:bodyPr>
          <a:lstStyle/>
          <a:p>
            <a:r>
              <a:rPr lang="en-CA" b="1" dirty="0" smtClean="0"/>
              <a:t>In 1995 the federal government started a policy to recognize Aboriginal self-government as a collective right under section 35 of the Constitution Act.</a:t>
            </a:r>
          </a:p>
          <a:p>
            <a:r>
              <a:rPr lang="en-CA" b="1" dirty="0" smtClean="0"/>
              <a:t>This policy included a process for negotiating self-government  agreements</a:t>
            </a:r>
          </a:p>
          <a:p>
            <a:r>
              <a:rPr lang="en-CA" b="1" dirty="0" smtClean="0"/>
              <a:t>Many disagreements still exist because of how diverse self-government can be, and what it should look like in each community.</a:t>
            </a:r>
          </a:p>
          <a:p>
            <a:r>
              <a:rPr lang="en-CA" b="1" dirty="0" smtClean="0"/>
              <a:t>One of the challenges is how to best incorporate Aboriginal self-government within the framework of Canadian liberalism.</a:t>
            </a:r>
            <a:endParaRPr lang="en-US" b="1" dirty="0"/>
          </a:p>
        </p:txBody>
      </p:sp>
      <p:sp>
        <p:nvSpPr>
          <p:cNvPr id="4" name="Slide Number Placeholder 3"/>
          <p:cNvSpPr>
            <a:spLocks noGrp="1"/>
          </p:cNvSpPr>
          <p:nvPr>
            <p:ph type="sldNum" sz="quarter" idx="15"/>
          </p:nvPr>
        </p:nvSpPr>
        <p:spPr/>
        <p:txBody>
          <a:bodyPr/>
          <a:lstStyle/>
          <a:p>
            <a:fld id="{604CF800-E6B4-4900-9493-95CA38B1FC74}" type="slidenum">
              <a:rPr lang="en-US" smtClean="0"/>
              <a:pPr/>
              <a:t>14</a:t>
            </a:fld>
            <a:endParaRPr lang="en-US"/>
          </a:p>
        </p:txBody>
      </p:sp>
      <p:sp>
        <p:nvSpPr>
          <p:cNvPr id="5" name="Footer Placeholder 4"/>
          <p:cNvSpPr>
            <a:spLocks noGrp="1"/>
          </p:cNvSpPr>
          <p:nvPr>
            <p:ph type="ftr" sz="quarter" idx="16"/>
          </p:nvPr>
        </p:nvSpPr>
        <p:spPr/>
        <p:txBody>
          <a:bodyPr/>
          <a:lstStyle/>
          <a:p>
            <a:r>
              <a:rPr lang="en-US" smtClean="0"/>
              <a:t>chapter 10 notes</a:t>
            </a:r>
            <a:endParaRPr lang="en-US"/>
          </a:p>
        </p:txBody>
      </p:sp>
    </p:spTree>
  </p:cSld>
  <p:clrMapOvr>
    <a:masterClrMapping/>
  </p:clrMapOvr>
  <p:transition>
    <p:spli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smtClean="0"/>
              <a:t>Self-Government:  The Labrador Inuit Land Claims Agreement</a:t>
            </a:r>
            <a:endParaRPr lang="en-US" b="1" i="1" dirty="0"/>
          </a:p>
        </p:txBody>
      </p:sp>
      <p:sp>
        <p:nvSpPr>
          <p:cNvPr id="3" name="Content Placeholder 2"/>
          <p:cNvSpPr>
            <a:spLocks noGrp="1"/>
          </p:cNvSpPr>
          <p:nvPr>
            <p:ph sz="quarter" idx="1"/>
          </p:nvPr>
        </p:nvSpPr>
        <p:spPr/>
        <p:txBody>
          <a:bodyPr/>
          <a:lstStyle/>
          <a:p>
            <a:r>
              <a:rPr lang="en-CA" b="1" dirty="0" smtClean="0"/>
              <a:t>The Labrador Inuit Land Claims Agreement is a comprehensive land claim agreement, or modern-day treaty, that recognizes the collective rights and identities of the Labrador Inuit by confirming their rights to land ownership in northern </a:t>
            </a:r>
          </a:p>
          <a:p>
            <a:pPr>
              <a:buNone/>
            </a:pPr>
            <a:r>
              <a:rPr lang="en-CA" b="1" dirty="0" smtClean="0"/>
              <a:t>    Labrador, self-government, </a:t>
            </a:r>
          </a:p>
          <a:p>
            <a:pPr>
              <a:buNone/>
            </a:pPr>
            <a:r>
              <a:rPr lang="en-CA" b="1" dirty="0" smtClean="0"/>
              <a:t>    and resource sharing.</a:t>
            </a:r>
          </a:p>
          <a:p>
            <a:pPr>
              <a:buNone/>
            </a:pPr>
            <a:endParaRPr lang="en-US" dirty="0"/>
          </a:p>
        </p:txBody>
      </p:sp>
      <p:sp>
        <p:nvSpPr>
          <p:cNvPr id="4" name="Slide Number Placeholder 3"/>
          <p:cNvSpPr>
            <a:spLocks noGrp="1"/>
          </p:cNvSpPr>
          <p:nvPr>
            <p:ph type="sldNum" sz="quarter" idx="15"/>
          </p:nvPr>
        </p:nvSpPr>
        <p:spPr/>
        <p:txBody>
          <a:bodyPr/>
          <a:lstStyle/>
          <a:p>
            <a:fld id="{604CF800-E6B4-4900-9493-95CA38B1FC74}" type="slidenum">
              <a:rPr lang="en-US" smtClean="0"/>
              <a:pPr/>
              <a:t>15</a:t>
            </a:fld>
            <a:endParaRPr lang="en-US"/>
          </a:p>
        </p:txBody>
      </p:sp>
      <p:sp>
        <p:nvSpPr>
          <p:cNvPr id="5" name="Footer Placeholder 4"/>
          <p:cNvSpPr>
            <a:spLocks noGrp="1"/>
          </p:cNvSpPr>
          <p:nvPr>
            <p:ph type="ftr" sz="quarter" idx="16"/>
          </p:nvPr>
        </p:nvSpPr>
        <p:spPr/>
        <p:txBody>
          <a:bodyPr/>
          <a:lstStyle/>
          <a:p>
            <a:r>
              <a:rPr lang="en-US" smtClean="0"/>
              <a:t>chapter 10 notes</a:t>
            </a:r>
            <a:endParaRPr lang="en-US"/>
          </a:p>
        </p:txBody>
      </p:sp>
      <p:pic>
        <p:nvPicPr>
          <p:cNvPr id="12290" name="Picture 2" descr="http://www.laa.gov.nl.ca/laa/labrador_living/map.JPG"/>
          <p:cNvPicPr>
            <a:picLocks noChangeAspect="1" noChangeArrowheads="1"/>
          </p:cNvPicPr>
          <p:nvPr/>
        </p:nvPicPr>
        <p:blipFill>
          <a:blip r:embed="rId2" cstate="print"/>
          <a:srcRect/>
          <a:stretch>
            <a:fillRect/>
          </a:stretch>
        </p:blipFill>
        <p:spPr bwMode="auto">
          <a:xfrm>
            <a:off x="5286380" y="3571876"/>
            <a:ext cx="2143140" cy="2771042"/>
          </a:xfrm>
          <a:prstGeom prst="rect">
            <a:avLst/>
          </a:prstGeom>
          <a:noFill/>
        </p:spPr>
      </p:pic>
    </p:spTree>
  </p:cSld>
  <p:clrMapOvr>
    <a:masterClrMapping/>
  </p:clrMapOvr>
  <p:transition>
    <p:spli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smtClean="0"/>
              <a:t>Self-Government:  The Labrador Inuit Land Claims Agreement</a:t>
            </a:r>
            <a:endParaRPr lang="en-US" i="1" dirty="0"/>
          </a:p>
        </p:txBody>
      </p:sp>
      <p:sp>
        <p:nvSpPr>
          <p:cNvPr id="3" name="Content Placeholder 2"/>
          <p:cNvSpPr>
            <a:spLocks noGrp="1"/>
          </p:cNvSpPr>
          <p:nvPr>
            <p:ph sz="quarter" idx="1"/>
          </p:nvPr>
        </p:nvSpPr>
        <p:spPr/>
        <p:txBody>
          <a:bodyPr/>
          <a:lstStyle/>
          <a:p>
            <a:r>
              <a:rPr lang="en-CA" b="1" dirty="0" smtClean="0"/>
              <a:t>January 2005, the agreement was signed by the government of Canada, and the government of Nfld. And Labrador.</a:t>
            </a:r>
          </a:p>
          <a:p>
            <a:r>
              <a:rPr lang="en-CA" b="1" dirty="0" smtClean="0"/>
              <a:t>One important result of the signing of the Labrador Inuit Land Claims Agreement was the creation of the </a:t>
            </a:r>
            <a:r>
              <a:rPr lang="en-CA" b="1" dirty="0" err="1" smtClean="0"/>
              <a:t>Nunatsiavut</a:t>
            </a:r>
            <a:r>
              <a:rPr lang="en-CA" b="1" dirty="0" smtClean="0"/>
              <a:t> transitional government which progress towards self-government</a:t>
            </a:r>
            <a:endParaRPr lang="en-US" b="1" dirty="0"/>
          </a:p>
        </p:txBody>
      </p:sp>
      <p:sp>
        <p:nvSpPr>
          <p:cNvPr id="4" name="Slide Number Placeholder 3"/>
          <p:cNvSpPr>
            <a:spLocks noGrp="1"/>
          </p:cNvSpPr>
          <p:nvPr>
            <p:ph type="sldNum" sz="quarter" idx="15"/>
          </p:nvPr>
        </p:nvSpPr>
        <p:spPr/>
        <p:txBody>
          <a:bodyPr/>
          <a:lstStyle/>
          <a:p>
            <a:fld id="{604CF800-E6B4-4900-9493-95CA38B1FC74}" type="slidenum">
              <a:rPr lang="en-US" smtClean="0"/>
              <a:pPr/>
              <a:t>16</a:t>
            </a:fld>
            <a:endParaRPr lang="en-US"/>
          </a:p>
        </p:txBody>
      </p:sp>
      <p:sp>
        <p:nvSpPr>
          <p:cNvPr id="5" name="Footer Placeholder 4"/>
          <p:cNvSpPr>
            <a:spLocks noGrp="1"/>
          </p:cNvSpPr>
          <p:nvPr>
            <p:ph type="ftr" sz="quarter" idx="16"/>
          </p:nvPr>
        </p:nvSpPr>
        <p:spPr/>
        <p:txBody>
          <a:bodyPr/>
          <a:lstStyle/>
          <a:p>
            <a:r>
              <a:rPr lang="en-US" smtClean="0"/>
              <a:t>chapter 10 notes</a:t>
            </a:r>
            <a:endParaRPr lang="en-US"/>
          </a:p>
        </p:txBody>
      </p:sp>
    </p:spTree>
  </p:cSld>
  <p:clrMapOvr>
    <a:masterClrMapping/>
  </p:clrMapOvr>
  <p:transition>
    <p:spli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lstStyle/>
          <a:p>
            <a:r>
              <a:rPr lang="en-US" dirty="0" smtClean="0"/>
              <a:t>Source Analysis</a:t>
            </a:r>
            <a:endParaRPr lang="en-US" dirty="0"/>
          </a:p>
        </p:txBody>
      </p:sp>
      <p:sp>
        <p:nvSpPr>
          <p:cNvPr id="3" name="Content Placeholder 2"/>
          <p:cNvSpPr>
            <a:spLocks noGrp="1"/>
          </p:cNvSpPr>
          <p:nvPr>
            <p:ph sz="quarter" idx="1"/>
          </p:nvPr>
        </p:nvSpPr>
        <p:spPr>
          <a:xfrm>
            <a:off x="457200" y="980728"/>
            <a:ext cx="7467600" cy="5493224"/>
          </a:xfrm>
        </p:spPr>
        <p:txBody>
          <a:bodyPr>
            <a:normAutofit/>
          </a:bodyPr>
          <a:lstStyle/>
          <a:p>
            <a:r>
              <a:rPr lang="en-US" sz="2000" dirty="0" smtClean="0"/>
              <a:t>“In Canada… you negotiate on this… because Aboriginal Rights don’t trump all other rights in the country. You  need to consider the people who have sometimes also lived on those lands for two or three hundred years, and have hunted and fished alongside the First Nations” – Chuck </a:t>
            </a:r>
            <a:r>
              <a:rPr lang="en-US" sz="2000" dirty="0" err="1" smtClean="0"/>
              <a:t>Strahl</a:t>
            </a:r>
            <a:r>
              <a:rPr lang="en-US" sz="2000" dirty="0" smtClean="0"/>
              <a:t> (Indian Affairs Minister of Canada)</a:t>
            </a:r>
          </a:p>
          <a:p>
            <a:r>
              <a:rPr lang="en-US" sz="2000" dirty="0" smtClean="0"/>
              <a:t>1</a:t>
            </a:r>
            <a:r>
              <a:rPr lang="en-US" sz="2000" dirty="0" smtClean="0"/>
              <a:t>) Is </a:t>
            </a:r>
            <a:r>
              <a:rPr lang="en-US" sz="2000" dirty="0" err="1" smtClean="0"/>
              <a:t>Strahl</a:t>
            </a:r>
            <a:r>
              <a:rPr lang="en-US" sz="2000" dirty="0" smtClean="0"/>
              <a:t> in </a:t>
            </a:r>
            <a:r>
              <a:rPr lang="en-US" sz="2000" dirty="0" err="1" smtClean="0"/>
              <a:t>favour</a:t>
            </a:r>
            <a:r>
              <a:rPr lang="en-US" sz="2000" dirty="0" smtClean="0"/>
              <a:t> of liberalism? Why or Why not?</a:t>
            </a:r>
          </a:p>
          <a:p>
            <a:r>
              <a:rPr lang="en-US" sz="2000" dirty="0" smtClean="0"/>
              <a:t>2) What principles would he use to support his position?</a:t>
            </a:r>
          </a:p>
          <a:p>
            <a:r>
              <a:rPr lang="en-US" sz="2000" dirty="0" smtClean="0"/>
              <a:t>3) Why do you think the government of Canada might see the recognition of collective rights as a challenge to liberal values?</a:t>
            </a:r>
            <a:endParaRPr lang="en-US" sz="2000" dirty="0"/>
          </a:p>
        </p:txBody>
      </p:sp>
      <p:sp>
        <p:nvSpPr>
          <p:cNvPr id="4" name="Slide Number Placeholder 3"/>
          <p:cNvSpPr>
            <a:spLocks noGrp="1"/>
          </p:cNvSpPr>
          <p:nvPr>
            <p:ph type="sldNum" sz="quarter" idx="15"/>
          </p:nvPr>
        </p:nvSpPr>
        <p:spPr/>
        <p:txBody>
          <a:bodyPr/>
          <a:lstStyle/>
          <a:p>
            <a:fld id="{604CF800-E6B4-4900-9493-95CA38B1FC74}" type="slidenum">
              <a:rPr lang="en-US" smtClean="0"/>
              <a:pPr/>
              <a:t>17</a:t>
            </a:fld>
            <a:endParaRPr lang="en-US"/>
          </a:p>
        </p:txBody>
      </p:sp>
      <p:sp>
        <p:nvSpPr>
          <p:cNvPr id="5" name="Footer Placeholder 4"/>
          <p:cNvSpPr>
            <a:spLocks noGrp="1"/>
          </p:cNvSpPr>
          <p:nvPr>
            <p:ph type="ftr" sz="quarter" idx="16"/>
          </p:nvPr>
        </p:nvSpPr>
        <p:spPr/>
        <p:txBody>
          <a:bodyPr/>
          <a:lstStyle/>
          <a:p>
            <a:r>
              <a:rPr lang="en-US" smtClean="0"/>
              <a:t>chapter 10 notes</a:t>
            </a:r>
            <a:endParaRPr lang="en-US"/>
          </a:p>
        </p:txBody>
      </p:sp>
    </p:spTree>
  </p:cSld>
  <p:clrMapOvr>
    <a:masterClrMapping/>
  </p:clrMapOvr>
  <p:transition>
    <p:spli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sz="3600" i="1" dirty="0" smtClean="0"/>
              <a:t>Religious Perspectives and Ways of Thinking</a:t>
            </a:r>
            <a:r>
              <a:rPr lang="en-CA" dirty="0" smtClean="0"/>
              <a:t/>
            </a:r>
            <a:br>
              <a:rPr lang="en-CA" dirty="0" smtClean="0"/>
            </a:br>
            <a:endParaRPr lang="en-US" dirty="0"/>
          </a:p>
        </p:txBody>
      </p:sp>
      <p:sp>
        <p:nvSpPr>
          <p:cNvPr id="5" name="Footer Placeholder 4"/>
          <p:cNvSpPr>
            <a:spLocks noGrp="1"/>
          </p:cNvSpPr>
          <p:nvPr>
            <p:ph type="ftr" sz="quarter" idx="11"/>
          </p:nvPr>
        </p:nvSpPr>
        <p:spPr/>
        <p:txBody>
          <a:bodyPr/>
          <a:lstStyle/>
          <a:p>
            <a:r>
              <a:rPr lang="en-US" smtClean="0"/>
              <a:t>chapter 10 notes</a:t>
            </a:r>
            <a:endParaRPr lang="en-US"/>
          </a:p>
        </p:txBody>
      </p:sp>
      <p:sp>
        <p:nvSpPr>
          <p:cNvPr id="4" name="Slide Number Placeholder 3"/>
          <p:cNvSpPr>
            <a:spLocks noGrp="1"/>
          </p:cNvSpPr>
          <p:nvPr>
            <p:ph type="sldNum" sz="quarter" idx="12"/>
          </p:nvPr>
        </p:nvSpPr>
        <p:spPr/>
        <p:txBody>
          <a:bodyPr/>
          <a:lstStyle/>
          <a:p>
            <a:fld id="{604CF800-E6B4-4900-9493-95CA38B1FC74}" type="slidenum">
              <a:rPr lang="en-US" smtClean="0"/>
              <a:pPr/>
              <a:t>18</a:t>
            </a:fld>
            <a:endParaRPr lang="en-US"/>
          </a:p>
        </p:txBody>
      </p:sp>
    </p:spTree>
  </p:cSld>
  <p:clrMapOvr>
    <a:masterClrMapping/>
  </p:clrMapOvr>
  <p:transition>
    <p:spli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b="1" i="1" dirty="0" err="1" smtClean="0"/>
              <a:t>Doukhobors</a:t>
            </a:r>
            <a:endParaRPr lang="en-US" b="1" i="1" dirty="0"/>
          </a:p>
        </p:txBody>
      </p:sp>
      <p:sp>
        <p:nvSpPr>
          <p:cNvPr id="7" name="Content Placeholder 6"/>
          <p:cNvSpPr>
            <a:spLocks noGrp="1"/>
          </p:cNvSpPr>
          <p:nvPr>
            <p:ph sz="quarter" idx="1"/>
          </p:nvPr>
        </p:nvSpPr>
        <p:spPr/>
        <p:txBody>
          <a:bodyPr/>
          <a:lstStyle/>
          <a:p>
            <a:r>
              <a:rPr lang="en-CA" b="1" dirty="0" smtClean="0"/>
              <a:t>The </a:t>
            </a:r>
            <a:r>
              <a:rPr lang="en-CA" b="1" dirty="0" err="1" smtClean="0"/>
              <a:t>Doukhobors</a:t>
            </a:r>
            <a:r>
              <a:rPr lang="en-CA" b="1" dirty="0" smtClean="0"/>
              <a:t> were a group of Russian-language speaking dissenters who rejected authority of Church and state.  </a:t>
            </a:r>
          </a:p>
          <a:p>
            <a:r>
              <a:rPr lang="en-CA" b="1" dirty="0" smtClean="0"/>
              <a:t>They came to Canada and the United States from Russia to escape persecution {religious beliefs, </a:t>
            </a:r>
            <a:r>
              <a:rPr lang="en-CA" b="1" dirty="0" err="1" smtClean="0"/>
              <a:t>pacificm</a:t>
            </a:r>
            <a:r>
              <a:rPr lang="en-CA" b="1" dirty="0" smtClean="0"/>
              <a:t>-refusal to participate in military service, and their refusal to recognize a secular (non-religious) government} at the turn of the 20</a:t>
            </a:r>
            <a:r>
              <a:rPr lang="en-CA" b="1" baseline="30000" dirty="0" smtClean="0"/>
              <a:t>th</a:t>
            </a:r>
            <a:r>
              <a:rPr lang="en-CA" b="1" dirty="0" smtClean="0"/>
              <a:t> century.</a:t>
            </a:r>
          </a:p>
          <a:p>
            <a:endParaRPr lang="en-US" b="1" dirty="0"/>
          </a:p>
        </p:txBody>
      </p:sp>
      <p:sp>
        <p:nvSpPr>
          <p:cNvPr id="5" name="Slide Number Placeholder 4"/>
          <p:cNvSpPr>
            <a:spLocks noGrp="1"/>
          </p:cNvSpPr>
          <p:nvPr>
            <p:ph type="sldNum" sz="quarter" idx="15"/>
          </p:nvPr>
        </p:nvSpPr>
        <p:spPr/>
        <p:txBody>
          <a:bodyPr/>
          <a:lstStyle/>
          <a:p>
            <a:fld id="{604CF800-E6B4-4900-9493-95CA38B1FC74}" type="slidenum">
              <a:rPr lang="en-US" smtClean="0"/>
              <a:pPr/>
              <a:t>19</a:t>
            </a:fld>
            <a:endParaRPr lang="en-US"/>
          </a:p>
        </p:txBody>
      </p:sp>
      <p:sp>
        <p:nvSpPr>
          <p:cNvPr id="4" name="Footer Placeholder 3"/>
          <p:cNvSpPr>
            <a:spLocks noGrp="1"/>
          </p:cNvSpPr>
          <p:nvPr>
            <p:ph type="ftr" sz="quarter" idx="16"/>
          </p:nvPr>
        </p:nvSpPr>
        <p:spPr/>
        <p:txBody>
          <a:bodyPr/>
          <a:lstStyle/>
          <a:p>
            <a:r>
              <a:rPr lang="en-US" smtClean="0"/>
              <a:t>chapter 10 notes</a:t>
            </a:r>
            <a:endParaRPr lang="en-US"/>
          </a:p>
        </p:txBody>
      </p:sp>
      <p:pic>
        <p:nvPicPr>
          <p:cNvPr id="8194" name="Picture 2" descr="http://t3.gstatic.com/images?q=tbn:w5xviYM4MSMfDM:http://www.doukhobor.org/georgia-doukhobors.jpg">
            <a:hlinkClick r:id="rId2"/>
          </p:cNvPr>
          <p:cNvPicPr>
            <a:picLocks noChangeAspect="1" noChangeArrowheads="1"/>
          </p:cNvPicPr>
          <p:nvPr/>
        </p:nvPicPr>
        <p:blipFill>
          <a:blip r:embed="rId3" cstate="print"/>
          <a:srcRect/>
          <a:stretch>
            <a:fillRect/>
          </a:stretch>
        </p:blipFill>
        <p:spPr bwMode="auto">
          <a:xfrm>
            <a:off x="3500430" y="5072074"/>
            <a:ext cx="2357454" cy="1500198"/>
          </a:xfrm>
          <a:prstGeom prst="rect">
            <a:avLst/>
          </a:prstGeom>
          <a:noFill/>
        </p:spPr>
      </p:pic>
    </p:spTree>
  </p:cSld>
  <p:clrMapOvr>
    <a:masterClrMapping/>
  </p:clrMapOvr>
  <p:transition>
    <p:spli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smtClean="0"/>
              <a:t>What ways of thinking can challenge liberalism?</a:t>
            </a:r>
            <a:endParaRPr lang="en-US" b="1" i="1" dirty="0"/>
          </a:p>
        </p:txBody>
      </p:sp>
      <p:sp>
        <p:nvSpPr>
          <p:cNvPr id="3" name="Content Placeholder 2"/>
          <p:cNvSpPr>
            <a:spLocks noGrp="1"/>
          </p:cNvSpPr>
          <p:nvPr>
            <p:ph sz="quarter" idx="1"/>
          </p:nvPr>
        </p:nvSpPr>
        <p:spPr/>
        <p:txBody>
          <a:bodyPr/>
          <a:lstStyle/>
          <a:p>
            <a:pPr>
              <a:buFont typeface="Wingdings" pitchFamily="2" charset="2"/>
              <a:buChar char="Ø"/>
            </a:pPr>
            <a:r>
              <a:rPr lang="en-CA" b="1" dirty="0" smtClean="0"/>
              <a:t>In society, different and sometimes conflicting visions of what life should be like are proposed.  </a:t>
            </a:r>
          </a:p>
          <a:p>
            <a:pPr>
              <a:buFont typeface="Wingdings" pitchFamily="2" charset="2"/>
              <a:buChar char="Ø"/>
            </a:pPr>
            <a:r>
              <a:rPr lang="en-CA" b="1" dirty="0" smtClean="0"/>
              <a:t>This means that sometimes the values of Liberalism are supported, and sometimes they are challenged.</a:t>
            </a:r>
            <a:endParaRPr lang="en-US" b="1" dirty="0"/>
          </a:p>
        </p:txBody>
      </p:sp>
      <p:sp>
        <p:nvSpPr>
          <p:cNvPr id="4" name="Slide Number Placeholder 3"/>
          <p:cNvSpPr>
            <a:spLocks noGrp="1"/>
          </p:cNvSpPr>
          <p:nvPr>
            <p:ph type="sldNum" sz="quarter" idx="15"/>
          </p:nvPr>
        </p:nvSpPr>
        <p:spPr/>
        <p:txBody>
          <a:bodyPr/>
          <a:lstStyle/>
          <a:p>
            <a:fld id="{604CF800-E6B4-4900-9493-95CA38B1FC74}" type="slidenum">
              <a:rPr lang="en-US" smtClean="0"/>
              <a:pPr/>
              <a:t>2</a:t>
            </a:fld>
            <a:endParaRPr lang="en-US"/>
          </a:p>
        </p:txBody>
      </p:sp>
      <p:sp>
        <p:nvSpPr>
          <p:cNvPr id="5" name="Footer Placeholder 4"/>
          <p:cNvSpPr>
            <a:spLocks noGrp="1"/>
          </p:cNvSpPr>
          <p:nvPr>
            <p:ph type="ftr" sz="quarter" idx="16"/>
          </p:nvPr>
        </p:nvSpPr>
        <p:spPr/>
        <p:txBody>
          <a:bodyPr/>
          <a:lstStyle/>
          <a:p>
            <a:r>
              <a:rPr lang="en-US" smtClean="0"/>
              <a:t>chapter 10 notes</a:t>
            </a:r>
            <a:endParaRPr lang="en-US"/>
          </a:p>
        </p:txBody>
      </p:sp>
    </p:spTree>
  </p:cSld>
  <p:clrMapOvr>
    <a:masterClrMapping/>
  </p:clrMapOvr>
  <p:transition>
    <p:spli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err="1" smtClean="0"/>
              <a:t>Doukhobors</a:t>
            </a:r>
            <a:endParaRPr lang="en-US" dirty="0"/>
          </a:p>
        </p:txBody>
      </p:sp>
      <p:sp>
        <p:nvSpPr>
          <p:cNvPr id="3" name="Content Placeholder 2"/>
          <p:cNvSpPr>
            <a:spLocks noGrp="1"/>
          </p:cNvSpPr>
          <p:nvPr>
            <p:ph sz="quarter" idx="1"/>
          </p:nvPr>
        </p:nvSpPr>
        <p:spPr/>
        <p:txBody>
          <a:bodyPr>
            <a:normAutofit fontScale="92500"/>
          </a:bodyPr>
          <a:lstStyle/>
          <a:p>
            <a:r>
              <a:rPr lang="en-CA" b="1" dirty="0" smtClean="0"/>
              <a:t>Owned and worked land as a community, rather than owning private property as individuals.</a:t>
            </a:r>
          </a:p>
          <a:p>
            <a:r>
              <a:rPr lang="en-CA" b="1" dirty="0" smtClean="0"/>
              <a:t>These economic expressions seemed closer to communism than individualistic, capitalist society. </a:t>
            </a:r>
          </a:p>
          <a:p>
            <a:r>
              <a:rPr lang="en-CA" b="1" dirty="0" smtClean="0"/>
              <a:t>In Canada, they refused to take an oath of allegiance, fearing compulsory military service.</a:t>
            </a:r>
          </a:p>
          <a:p>
            <a:r>
              <a:rPr lang="en-CA" b="1" dirty="0" smtClean="0"/>
              <a:t>Original Sask. Homestead land was taken away, and many </a:t>
            </a:r>
            <a:r>
              <a:rPr lang="en-CA" b="1" dirty="0" err="1" smtClean="0"/>
              <a:t>Doukhobors</a:t>
            </a:r>
            <a:r>
              <a:rPr lang="en-CA" b="1" dirty="0" smtClean="0"/>
              <a:t> moved to BC</a:t>
            </a:r>
          </a:p>
          <a:p>
            <a:r>
              <a:rPr lang="en-CA" b="1" dirty="0" smtClean="0"/>
              <a:t>Sons of Freedom (</a:t>
            </a:r>
            <a:r>
              <a:rPr lang="en-CA" b="1" dirty="0" err="1" smtClean="0"/>
              <a:t>Freedomites</a:t>
            </a:r>
            <a:r>
              <a:rPr lang="en-CA" b="1" dirty="0" smtClean="0"/>
              <a:t>) established – radical group who protested materialism of capitalism  </a:t>
            </a:r>
            <a:endParaRPr lang="en-US" b="1" dirty="0"/>
          </a:p>
        </p:txBody>
      </p:sp>
      <p:sp>
        <p:nvSpPr>
          <p:cNvPr id="4" name="Slide Number Placeholder 3"/>
          <p:cNvSpPr>
            <a:spLocks noGrp="1"/>
          </p:cNvSpPr>
          <p:nvPr>
            <p:ph type="sldNum" sz="quarter" idx="15"/>
          </p:nvPr>
        </p:nvSpPr>
        <p:spPr/>
        <p:txBody>
          <a:bodyPr/>
          <a:lstStyle/>
          <a:p>
            <a:fld id="{604CF800-E6B4-4900-9493-95CA38B1FC74}" type="slidenum">
              <a:rPr lang="en-US" smtClean="0"/>
              <a:pPr/>
              <a:t>20</a:t>
            </a:fld>
            <a:endParaRPr lang="en-US"/>
          </a:p>
        </p:txBody>
      </p:sp>
      <p:sp>
        <p:nvSpPr>
          <p:cNvPr id="5" name="Footer Placeholder 4"/>
          <p:cNvSpPr>
            <a:spLocks noGrp="1"/>
          </p:cNvSpPr>
          <p:nvPr>
            <p:ph type="ftr" sz="quarter" idx="16"/>
          </p:nvPr>
        </p:nvSpPr>
        <p:spPr/>
        <p:txBody>
          <a:bodyPr/>
          <a:lstStyle/>
          <a:p>
            <a:r>
              <a:rPr lang="en-US" smtClean="0"/>
              <a:t>chapter 10 notes</a:t>
            </a:r>
            <a:endParaRPr lang="en-US"/>
          </a:p>
        </p:txBody>
      </p:sp>
    </p:spTree>
  </p:cSld>
  <p:clrMapOvr>
    <a:masterClrMapping/>
  </p:clrMapOvr>
  <p:transition>
    <p:spli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CA" b="1" dirty="0" smtClean="0"/>
              <a:t>If individual rights in a liberal democracy are to be respected, should not the </a:t>
            </a:r>
            <a:r>
              <a:rPr lang="en-CA" b="1" dirty="0" err="1" smtClean="0"/>
              <a:t>Doukhobors</a:t>
            </a:r>
            <a:r>
              <a:rPr lang="en-CA" b="1" dirty="0" smtClean="0"/>
              <a:t> been able to live their lives as they wished according to their own model of liberalism?</a:t>
            </a:r>
            <a:endParaRPr lang="en-US" b="1" dirty="0"/>
          </a:p>
        </p:txBody>
      </p:sp>
      <p:sp>
        <p:nvSpPr>
          <p:cNvPr id="4" name="Slide Number Placeholder 3"/>
          <p:cNvSpPr>
            <a:spLocks noGrp="1"/>
          </p:cNvSpPr>
          <p:nvPr>
            <p:ph type="sldNum" sz="quarter" idx="15"/>
          </p:nvPr>
        </p:nvSpPr>
        <p:spPr/>
        <p:txBody>
          <a:bodyPr/>
          <a:lstStyle/>
          <a:p>
            <a:fld id="{604CF800-E6B4-4900-9493-95CA38B1FC74}" type="slidenum">
              <a:rPr lang="en-US" smtClean="0"/>
              <a:pPr/>
              <a:t>21</a:t>
            </a:fld>
            <a:endParaRPr lang="en-US"/>
          </a:p>
        </p:txBody>
      </p:sp>
      <p:sp>
        <p:nvSpPr>
          <p:cNvPr id="5" name="Footer Placeholder 4"/>
          <p:cNvSpPr>
            <a:spLocks noGrp="1"/>
          </p:cNvSpPr>
          <p:nvPr>
            <p:ph type="ftr" sz="quarter" idx="16"/>
          </p:nvPr>
        </p:nvSpPr>
        <p:spPr/>
        <p:txBody>
          <a:bodyPr/>
          <a:lstStyle/>
          <a:p>
            <a:r>
              <a:rPr lang="en-US" smtClean="0"/>
              <a:t>chapter 10 notes</a:t>
            </a:r>
            <a:endParaRPr lang="en-US"/>
          </a:p>
        </p:txBody>
      </p:sp>
    </p:spTree>
  </p:cSld>
  <p:clrMapOvr>
    <a:masterClrMapping/>
  </p:clrMapOvr>
  <p:transition>
    <p:spli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b="1" i="1" dirty="0" smtClean="0"/>
              <a:t>Challenges to Liberal values</a:t>
            </a:r>
            <a:endParaRPr lang="en-US" b="1" i="1" dirty="0"/>
          </a:p>
        </p:txBody>
      </p:sp>
      <p:sp>
        <p:nvSpPr>
          <p:cNvPr id="7" name="Content Placeholder 6"/>
          <p:cNvSpPr>
            <a:spLocks noGrp="1"/>
          </p:cNvSpPr>
          <p:nvPr>
            <p:ph sz="quarter" idx="1"/>
          </p:nvPr>
        </p:nvSpPr>
        <p:spPr/>
        <p:txBody>
          <a:bodyPr>
            <a:normAutofit lnSpcReduction="10000"/>
          </a:bodyPr>
          <a:lstStyle/>
          <a:p>
            <a:r>
              <a:rPr lang="en-CA" b="1" dirty="0" smtClean="0"/>
              <a:t>One recent challenge to liberal values in Canada has been the request by religious groups to use religious law, such as on of the many interpretations of Muslim </a:t>
            </a:r>
            <a:r>
              <a:rPr lang="en-CA" b="1" dirty="0" err="1" smtClean="0"/>
              <a:t>sharia</a:t>
            </a:r>
            <a:r>
              <a:rPr lang="en-CA" b="1" dirty="0" smtClean="0"/>
              <a:t> law, to settle legal disputes.</a:t>
            </a:r>
          </a:p>
          <a:p>
            <a:r>
              <a:rPr lang="en-CA" b="1" dirty="0" err="1" smtClean="0"/>
              <a:t>Sharia</a:t>
            </a:r>
            <a:r>
              <a:rPr lang="en-CA" b="1" dirty="0" smtClean="0"/>
              <a:t> is a legal framework that can be practiced in many different ways to govern private and public aspects of life for Muslims.</a:t>
            </a:r>
          </a:p>
          <a:p>
            <a:r>
              <a:rPr lang="en-CA" b="1" dirty="0" smtClean="0"/>
              <a:t>Iran and </a:t>
            </a:r>
            <a:r>
              <a:rPr lang="en-CA" b="1" dirty="0" err="1" smtClean="0"/>
              <a:t>Saudia</a:t>
            </a:r>
            <a:r>
              <a:rPr lang="en-CA" b="1" dirty="0" smtClean="0"/>
              <a:t> Arabia use </a:t>
            </a:r>
            <a:r>
              <a:rPr lang="en-CA" b="1" dirty="0" err="1" smtClean="0"/>
              <a:t>Sharia</a:t>
            </a:r>
            <a:r>
              <a:rPr lang="en-CA" b="1" dirty="0" smtClean="0"/>
              <a:t> fully, and Muslim Canadian want to use these religious principles, instead of secular institutions to settle family law matters.</a:t>
            </a:r>
            <a:endParaRPr lang="en-US" b="1" dirty="0"/>
          </a:p>
        </p:txBody>
      </p:sp>
      <p:sp>
        <p:nvSpPr>
          <p:cNvPr id="5" name="Slide Number Placeholder 4"/>
          <p:cNvSpPr>
            <a:spLocks noGrp="1"/>
          </p:cNvSpPr>
          <p:nvPr>
            <p:ph type="sldNum" sz="quarter" idx="15"/>
          </p:nvPr>
        </p:nvSpPr>
        <p:spPr/>
        <p:txBody>
          <a:bodyPr/>
          <a:lstStyle/>
          <a:p>
            <a:fld id="{604CF800-E6B4-4900-9493-95CA38B1FC74}" type="slidenum">
              <a:rPr lang="en-US" smtClean="0"/>
              <a:pPr/>
              <a:t>22</a:t>
            </a:fld>
            <a:endParaRPr lang="en-US"/>
          </a:p>
        </p:txBody>
      </p:sp>
      <p:sp>
        <p:nvSpPr>
          <p:cNvPr id="4" name="Footer Placeholder 3"/>
          <p:cNvSpPr>
            <a:spLocks noGrp="1"/>
          </p:cNvSpPr>
          <p:nvPr>
            <p:ph type="ftr" sz="quarter" idx="16"/>
          </p:nvPr>
        </p:nvSpPr>
        <p:spPr/>
        <p:txBody>
          <a:bodyPr/>
          <a:lstStyle/>
          <a:p>
            <a:r>
              <a:rPr lang="en-US" smtClean="0"/>
              <a:t>chapter 10 notes</a:t>
            </a:r>
            <a:endParaRPr lang="en-US"/>
          </a:p>
        </p:txBody>
      </p:sp>
    </p:spTree>
  </p:cSld>
  <p:clrMapOvr>
    <a:masterClrMapping/>
  </p:clrMapOvr>
  <p:transition>
    <p:spli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smtClean="0"/>
              <a:t>Challenges to Liberal values</a:t>
            </a:r>
            <a:endParaRPr lang="en-US" dirty="0"/>
          </a:p>
        </p:txBody>
      </p:sp>
      <p:sp>
        <p:nvSpPr>
          <p:cNvPr id="3" name="Content Placeholder 2"/>
          <p:cNvSpPr>
            <a:spLocks noGrp="1"/>
          </p:cNvSpPr>
          <p:nvPr>
            <p:ph sz="quarter" idx="1"/>
          </p:nvPr>
        </p:nvSpPr>
        <p:spPr/>
        <p:txBody>
          <a:bodyPr>
            <a:normAutofit lnSpcReduction="10000"/>
          </a:bodyPr>
          <a:lstStyle/>
          <a:p>
            <a:r>
              <a:rPr lang="en-CA" b="1" dirty="0" smtClean="0"/>
              <a:t>Similarly, some Catholics, Jews and Mennonites have a desire to be governed in family law by the religious principles of their respective faiths.  </a:t>
            </a:r>
          </a:p>
          <a:p>
            <a:pPr>
              <a:buNone/>
            </a:pPr>
            <a:endParaRPr lang="en-CA" b="1" dirty="0" smtClean="0"/>
          </a:p>
          <a:p>
            <a:r>
              <a:rPr lang="en-CA" b="1" dirty="0" smtClean="0"/>
              <a:t>If some faith based laws are allowed on the grounds of religious freedom, how might they reflect respect for some individual rights and freedoms guaranteed under Canada’s constitution? </a:t>
            </a:r>
          </a:p>
          <a:p>
            <a:r>
              <a:rPr lang="en-CA" b="1" dirty="0" smtClean="0"/>
              <a:t>How might they also be seen by some to pose a challenge to some individual rights or freedoms in the Canadian Constitution?</a:t>
            </a:r>
          </a:p>
        </p:txBody>
      </p:sp>
      <p:sp>
        <p:nvSpPr>
          <p:cNvPr id="4" name="Slide Number Placeholder 3"/>
          <p:cNvSpPr>
            <a:spLocks noGrp="1"/>
          </p:cNvSpPr>
          <p:nvPr>
            <p:ph type="sldNum" sz="quarter" idx="15"/>
          </p:nvPr>
        </p:nvSpPr>
        <p:spPr/>
        <p:txBody>
          <a:bodyPr/>
          <a:lstStyle/>
          <a:p>
            <a:fld id="{604CF800-E6B4-4900-9493-95CA38B1FC74}" type="slidenum">
              <a:rPr lang="en-US" smtClean="0"/>
              <a:pPr/>
              <a:t>23</a:t>
            </a:fld>
            <a:endParaRPr lang="en-US"/>
          </a:p>
        </p:txBody>
      </p:sp>
      <p:sp>
        <p:nvSpPr>
          <p:cNvPr id="5" name="Footer Placeholder 4"/>
          <p:cNvSpPr>
            <a:spLocks noGrp="1"/>
          </p:cNvSpPr>
          <p:nvPr>
            <p:ph type="ftr" sz="quarter" idx="16"/>
          </p:nvPr>
        </p:nvSpPr>
        <p:spPr/>
        <p:txBody>
          <a:bodyPr/>
          <a:lstStyle/>
          <a:p>
            <a:r>
              <a:rPr lang="en-US" smtClean="0"/>
              <a:t>chapter 10 notes</a:t>
            </a:r>
            <a:endParaRPr lang="en-US"/>
          </a:p>
        </p:txBody>
      </p:sp>
    </p:spTree>
  </p:cSld>
  <p:clrMapOvr>
    <a:masterClrMapping/>
  </p:clrMapOvr>
  <p:transition>
    <p:spli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 Position</a:t>
            </a:r>
            <a:endParaRPr lang="en-US" dirty="0"/>
          </a:p>
        </p:txBody>
      </p:sp>
      <p:sp>
        <p:nvSpPr>
          <p:cNvPr id="3" name="Content Placeholder 2"/>
          <p:cNvSpPr>
            <a:spLocks noGrp="1"/>
          </p:cNvSpPr>
          <p:nvPr>
            <p:ph sz="quarter" idx="1"/>
          </p:nvPr>
        </p:nvSpPr>
        <p:spPr/>
        <p:txBody>
          <a:bodyPr/>
          <a:lstStyle/>
          <a:p>
            <a:r>
              <a:rPr lang="en-US" dirty="0" smtClean="0"/>
              <a:t>Read p 259 – Religion, </a:t>
            </a:r>
            <a:r>
              <a:rPr lang="en-US" dirty="0" err="1" smtClean="0"/>
              <a:t>Sharia</a:t>
            </a:r>
            <a:r>
              <a:rPr lang="en-US" dirty="0" smtClean="0"/>
              <a:t>, and Human Rights.</a:t>
            </a:r>
          </a:p>
          <a:p>
            <a:r>
              <a:rPr lang="en-US" dirty="0" smtClean="0"/>
              <a:t>Question: To what extent should the Canadian government accommodate cultural or </a:t>
            </a:r>
            <a:r>
              <a:rPr lang="en-US" dirty="0" err="1" smtClean="0"/>
              <a:t>religios</a:t>
            </a:r>
            <a:r>
              <a:rPr lang="en-US" dirty="0" smtClean="0"/>
              <a:t> practices, such as that of </a:t>
            </a:r>
            <a:r>
              <a:rPr lang="en-US" dirty="0" err="1" smtClean="0"/>
              <a:t>sharia</a:t>
            </a:r>
            <a:r>
              <a:rPr lang="en-US" dirty="0" smtClean="0"/>
              <a:t> law, that seem to discriminate against women? Why or Why not?</a:t>
            </a:r>
          </a:p>
        </p:txBody>
      </p:sp>
      <p:sp>
        <p:nvSpPr>
          <p:cNvPr id="4" name="Slide Number Placeholder 3"/>
          <p:cNvSpPr>
            <a:spLocks noGrp="1"/>
          </p:cNvSpPr>
          <p:nvPr>
            <p:ph type="sldNum" sz="quarter" idx="15"/>
          </p:nvPr>
        </p:nvSpPr>
        <p:spPr/>
        <p:txBody>
          <a:bodyPr/>
          <a:lstStyle/>
          <a:p>
            <a:fld id="{604CF800-E6B4-4900-9493-95CA38B1FC74}" type="slidenum">
              <a:rPr lang="en-US" smtClean="0"/>
              <a:pPr/>
              <a:t>24</a:t>
            </a:fld>
            <a:endParaRPr lang="en-US"/>
          </a:p>
        </p:txBody>
      </p:sp>
      <p:sp>
        <p:nvSpPr>
          <p:cNvPr id="5" name="Footer Placeholder 4"/>
          <p:cNvSpPr>
            <a:spLocks noGrp="1"/>
          </p:cNvSpPr>
          <p:nvPr>
            <p:ph type="ftr" sz="quarter" idx="16"/>
          </p:nvPr>
        </p:nvSpPr>
        <p:spPr/>
        <p:txBody>
          <a:bodyPr/>
          <a:lstStyle/>
          <a:p>
            <a:r>
              <a:rPr lang="en-US" smtClean="0"/>
              <a:t>chapter 10 notes</a:t>
            </a:r>
            <a:endParaRPr lang="en-US"/>
          </a:p>
        </p:txBody>
      </p:sp>
    </p:spTree>
  </p:cSld>
  <p:clrMapOvr>
    <a:masterClrMapping/>
  </p:clrMapOvr>
  <p:transition>
    <p:spli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CA" sz="3600" dirty="0" smtClean="0"/>
              <a:t>Environmental and Collective Ways of Thinking</a:t>
            </a:r>
            <a:endParaRPr lang="en-US" sz="3600" dirty="0"/>
          </a:p>
        </p:txBody>
      </p:sp>
      <p:sp>
        <p:nvSpPr>
          <p:cNvPr id="5" name="Footer Placeholder 4"/>
          <p:cNvSpPr>
            <a:spLocks noGrp="1"/>
          </p:cNvSpPr>
          <p:nvPr>
            <p:ph type="ftr" sz="quarter" idx="11"/>
          </p:nvPr>
        </p:nvSpPr>
        <p:spPr/>
        <p:txBody>
          <a:bodyPr/>
          <a:lstStyle/>
          <a:p>
            <a:r>
              <a:rPr lang="en-US" smtClean="0"/>
              <a:t>chapter 10 notes</a:t>
            </a:r>
            <a:endParaRPr lang="en-US"/>
          </a:p>
        </p:txBody>
      </p:sp>
      <p:sp>
        <p:nvSpPr>
          <p:cNvPr id="4" name="Slide Number Placeholder 3"/>
          <p:cNvSpPr>
            <a:spLocks noGrp="1"/>
          </p:cNvSpPr>
          <p:nvPr>
            <p:ph type="sldNum" sz="quarter" idx="12"/>
          </p:nvPr>
        </p:nvSpPr>
        <p:spPr/>
        <p:txBody>
          <a:bodyPr/>
          <a:lstStyle/>
          <a:p>
            <a:fld id="{604CF800-E6B4-4900-9493-95CA38B1FC74}" type="slidenum">
              <a:rPr lang="en-US" smtClean="0"/>
              <a:pPr/>
              <a:t>25</a:t>
            </a:fld>
            <a:endParaRPr lang="en-US"/>
          </a:p>
        </p:txBody>
      </p:sp>
    </p:spTree>
  </p:cSld>
  <p:clrMapOvr>
    <a:masterClrMapping/>
  </p:clrMapOvr>
  <p:transition>
    <p:spli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b="1" i="1" dirty="0" smtClean="0"/>
              <a:t>Environmentalism</a:t>
            </a:r>
            <a:endParaRPr lang="en-US" b="1" i="1" dirty="0"/>
          </a:p>
        </p:txBody>
      </p:sp>
      <p:sp>
        <p:nvSpPr>
          <p:cNvPr id="7" name="Content Placeholder 6"/>
          <p:cNvSpPr>
            <a:spLocks noGrp="1"/>
          </p:cNvSpPr>
          <p:nvPr>
            <p:ph sz="quarter" idx="1"/>
          </p:nvPr>
        </p:nvSpPr>
        <p:spPr/>
        <p:txBody>
          <a:bodyPr/>
          <a:lstStyle/>
          <a:p>
            <a:r>
              <a:rPr lang="en-CA" dirty="0" smtClean="0"/>
              <a:t>“</a:t>
            </a:r>
            <a:r>
              <a:rPr lang="en-CA" b="1" dirty="0" smtClean="0"/>
              <a:t>A political and ethical ideology that focuses on protecting the natural environment and lessening the harmful effects that human activities have on ecosystems”.</a:t>
            </a:r>
          </a:p>
          <a:p>
            <a:endParaRPr lang="en-CA" b="1" dirty="0" smtClean="0"/>
          </a:p>
          <a:p>
            <a:endParaRPr lang="en-CA" b="1" dirty="0" smtClean="0"/>
          </a:p>
          <a:p>
            <a:r>
              <a:rPr lang="en-CA" b="1" dirty="0" smtClean="0"/>
              <a:t>Environmental ways of thinking can challenge or align with a society’s liberal values, depending on the society’s interpretation of environmental issues that affect the common good.</a:t>
            </a:r>
            <a:endParaRPr lang="en-US" b="1" dirty="0"/>
          </a:p>
        </p:txBody>
      </p:sp>
      <p:sp>
        <p:nvSpPr>
          <p:cNvPr id="5" name="Slide Number Placeholder 4"/>
          <p:cNvSpPr>
            <a:spLocks noGrp="1"/>
          </p:cNvSpPr>
          <p:nvPr>
            <p:ph type="sldNum" sz="quarter" idx="15"/>
          </p:nvPr>
        </p:nvSpPr>
        <p:spPr/>
        <p:txBody>
          <a:bodyPr/>
          <a:lstStyle/>
          <a:p>
            <a:fld id="{604CF800-E6B4-4900-9493-95CA38B1FC74}" type="slidenum">
              <a:rPr lang="en-US" smtClean="0"/>
              <a:pPr/>
              <a:t>26</a:t>
            </a:fld>
            <a:endParaRPr lang="en-US"/>
          </a:p>
        </p:txBody>
      </p:sp>
      <p:sp>
        <p:nvSpPr>
          <p:cNvPr id="4" name="Footer Placeholder 3"/>
          <p:cNvSpPr>
            <a:spLocks noGrp="1"/>
          </p:cNvSpPr>
          <p:nvPr>
            <p:ph type="ftr" sz="quarter" idx="16"/>
          </p:nvPr>
        </p:nvSpPr>
        <p:spPr/>
        <p:txBody>
          <a:bodyPr/>
          <a:lstStyle/>
          <a:p>
            <a:r>
              <a:rPr lang="en-US" smtClean="0"/>
              <a:t>chapter 10 notes</a:t>
            </a:r>
            <a:endParaRPr lang="en-US"/>
          </a:p>
        </p:txBody>
      </p:sp>
    </p:spTree>
  </p:cSld>
  <p:clrMapOvr>
    <a:masterClrMapping/>
  </p:clrMapOvr>
  <p:transition>
    <p:spli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Disobedience: Foods not Bombs</a:t>
            </a:r>
            <a:endParaRPr lang="en-US" dirty="0"/>
          </a:p>
        </p:txBody>
      </p:sp>
      <p:sp>
        <p:nvSpPr>
          <p:cNvPr id="3" name="Content Placeholder 2"/>
          <p:cNvSpPr>
            <a:spLocks noGrp="1"/>
          </p:cNvSpPr>
          <p:nvPr>
            <p:ph sz="quarter" idx="1"/>
          </p:nvPr>
        </p:nvSpPr>
        <p:spPr/>
        <p:txBody>
          <a:bodyPr/>
          <a:lstStyle/>
          <a:p>
            <a:r>
              <a:rPr lang="en-US" dirty="0" smtClean="0"/>
              <a:t>Legal appeals, negotiations, lobbying, peaceful protest and community action </a:t>
            </a:r>
            <a:r>
              <a:rPr lang="en-US" smtClean="0"/>
              <a:t>are essential </a:t>
            </a:r>
            <a:r>
              <a:rPr lang="en-US" dirty="0" smtClean="0"/>
              <a:t>components of a liberal democracy.</a:t>
            </a:r>
          </a:p>
          <a:p>
            <a:r>
              <a:rPr lang="en-US" dirty="0" smtClean="0"/>
              <a:t>Some groups believe we need to go further with acts ranging from civil disobedience to riots to violent attacks.</a:t>
            </a:r>
          </a:p>
          <a:p>
            <a:r>
              <a:rPr lang="en-US" dirty="0" smtClean="0"/>
              <a:t>Why would people who normally abide the law break the law intentionally and publicly?</a:t>
            </a:r>
          </a:p>
          <a:p>
            <a:r>
              <a:rPr lang="en-US" dirty="0" smtClean="0"/>
              <a:t>Is this ever justified? Why or Why not?</a:t>
            </a:r>
            <a:endParaRPr lang="en-US" dirty="0"/>
          </a:p>
        </p:txBody>
      </p:sp>
      <p:sp>
        <p:nvSpPr>
          <p:cNvPr id="4" name="Slide Number Placeholder 3"/>
          <p:cNvSpPr>
            <a:spLocks noGrp="1"/>
          </p:cNvSpPr>
          <p:nvPr>
            <p:ph type="sldNum" sz="quarter" idx="15"/>
          </p:nvPr>
        </p:nvSpPr>
        <p:spPr/>
        <p:txBody>
          <a:bodyPr/>
          <a:lstStyle/>
          <a:p>
            <a:fld id="{604CF800-E6B4-4900-9493-95CA38B1FC74}" type="slidenum">
              <a:rPr lang="en-US" smtClean="0"/>
              <a:pPr/>
              <a:t>27</a:t>
            </a:fld>
            <a:endParaRPr lang="en-US"/>
          </a:p>
        </p:txBody>
      </p:sp>
      <p:sp>
        <p:nvSpPr>
          <p:cNvPr id="5" name="Footer Placeholder 4"/>
          <p:cNvSpPr>
            <a:spLocks noGrp="1"/>
          </p:cNvSpPr>
          <p:nvPr>
            <p:ph type="ftr" sz="quarter" idx="16"/>
          </p:nvPr>
        </p:nvSpPr>
        <p:spPr/>
        <p:txBody>
          <a:bodyPr/>
          <a:lstStyle/>
          <a:p>
            <a:r>
              <a:rPr lang="en-US" smtClean="0"/>
              <a:t>chapter 10 notes</a:t>
            </a:r>
            <a:endParaRPr lang="en-US"/>
          </a:p>
        </p:txBody>
      </p:sp>
    </p:spTree>
  </p:cSld>
  <p:clrMapOvr>
    <a:masterClrMapping/>
  </p:clrMapOvr>
  <p:transition>
    <p:spli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smtClean="0"/>
              <a:t>Key Values of Liberalism:</a:t>
            </a:r>
            <a:endParaRPr lang="en-US" b="1" i="1" dirty="0"/>
          </a:p>
        </p:txBody>
      </p:sp>
      <p:sp>
        <p:nvSpPr>
          <p:cNvPr id="3" name="Content Placeholder 2"/>
          <p:cNvSpPr>
            <a:spLocks noGrp="1"/>
          </p:cNvSpPr>
          <p:nvPr>
            <p:ph sz="quarter" idx="1"/>
          </p:nvPr>
        </p:nvSpPr>
        <p:spPr/>
        <p:txBody>
          <a:bodyPr/>
          <a:lstStyle/>
          <a:p>
            <a:pPr>
              <a:buFont typeface="Wingdings" pitchFamily="2" charset="2"/>
              <a:buChar char="Ø"/>
            </a:pPr>
            <a:r>
              <a:rPr lang="en-CA" b="1" dirty="0" smtClean="0"/>
              <a:t>Individual rights and freedoms</a:t>
            </a:r>
          </a:p>
          <a:p>
            <a:pPr>
              <a:buFont typeface="Wingdings" pitchFamily="2" charset="2"/>
              <a:buChar char="Ø"/>
            </a:pPr>
            <a:r>
              <a:rPr lang="en-CA" b="1" dirty="0" smtClean="0"/>
              <a:t>Self-interest</a:t>
            </a:r>
          </a:p>
          <a:p>
            <a:pPr>
              <a:buFont typeface="Wingdings" pitchFamily="2" charset="2"/>
              <a:buChar char="Ø"/>
            </a:pPr>
            <a:r>
              <a:rPr lang="en-CA" b="1" dirty="0" smtClean="0"/>
              <a:t>Rule of law</a:t>
            </a:r>
          </a:p>
          <a:p>
            <a:pPr>
              <a:buFont typeface="Wingdings" pitchFamily="2" charset="2"/>
              <a:buChar char="Ø"/>
            </a:pPr>
            <a:r>
              <a:rPr lang="en-CA" b="1" dirty="0" smtClean="0"/>
              <a:t>Economic freedom</a:t>
            </a:r>
          </a:p>
          <a:p>
            <a:pPr>
              <a:buFont typeface="Wingdings" pitchFamily="2" charset="2"/>
              <a:buChar char="Ø"/>
            </a:pPr>
            <a:r>
              <a:rPr lang="en-CA" b="1" dirty="0" smtClean="0"/>
              <a:t>Private property</a:t>
            </a:r>
          </a:p>
          <a:p>
            <a:pPr>
              <a:buNone/>
            </a:pPr>
            <a:endParaRPr lang="en-CA" b="1" dirty="0" smtClean="0"/>
          </a:p>
          <a:p>
            <a:pPr>
              <a:buNone/>
            </a:pPr>
            <a:r>
              <a:rPr lang="en-CA" b="1" dirty="0" smtClean="0"/>
              <a:t>Sometimes the values of liberalism are challenged by alternative thought or ways of thinking such as:  political ideologies (fascism, feminism, socialism, communism), </a:t>
            </a:r>
            <a:endParaRPr lang="en-US" b="1" dirty="0"/>
          </a:p>
        </p:txBody>
      </p:sp>
      <p:sp>
        <p:nvSpPr>
          <p:cNvPr id="4" name="Slide Number Placeholder 3"/>
          <p:cNvSpPr>
            <a:spLocks noGrp="1"/>
          </p:cNvSpPr>
          <p:nvPr>
            <p:ph type="sldNum" sz="quarter" idx="15"/>
          </p:nvPr>
        </p:nvSpPr>
        <p:spPr/>
        <p:txBody>
          <a:bodyPr/>
          <a:lstStyle/>
          <a:p>
            <a:fld id="{604CF800-E6B4-4900-9493-95CA38B1FC74}" type="slidenum">
              <a:rPr lang="en-US" smtClean="0"/>
              <a:pPr/>
              <a:t>3</a:t>
            </a:fld>
            <a:endParaRPr lang="en-US"/>
          </a:p>
        </p:txBody>
      </p:sp>
      <p:sp>
        <p:nvSpPr>
          <p:cNvPr id="5" name="Footer Placeholder 4"/>
          <p:cNvSpPr>
            <a:spLocks noGrp="1"/>
          </p:cNvSpPr>
          <p:nvPr>
            <p:ph type="ftr" sz="quarter" idx="16"/>
          </p:nvPr>
        </p:nvSpPr>
        <p:spPr/>
        <p:txBody>
          <a:bodyPr/>
          <a:lstStyle/>
          <a:p>
            <a:r>
              <a:rPr lang="en-US" smtClean="0"/>
              <a:t>chapter 10 notes</a:t>
            </a:r>
            <a:endParaRPr lang="en-US"/>
          </a:p>
        </p:txBody>
      </p:sp>
    </p:spTree>
  </p:cSld>
  <p:clrMapOvr>
    <a:masterClrMapping/>
  </p:clrMapOvr>
  <p:transition>
    <p:spli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smtClean="0"/>
              <a:t>Three ways of thinking that can challenge liberalism</a:t>
            </a:r>
            <a:endParaRPr lang="en-US" b="1" i="1" dirty="0"/>
          </a:p>
        </p:txBody>
      </p:sp>
      <p:graphicFrame>
        <p:nvGraphicFramePr>
          <p:cNvPr id="6" name="Content Placeholder 5"/>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5"/>
          </p:nvPr>
        </p:nvSpPr>
        <p:spPr/>
        <p:txBody>
          <a:bodyPr/>
          <a:lstStyle/>
          <a:p>
            <a:fld id="{604CF800-E6B4-4900-9493-95CA38B1FC74}" type="slidenum">
              <a:rPr lang="en-US" smtClean="0"/>
              <a:pPr/>
              <a:t>4</a:t>
            </a:fld>
            <a:endParaRPr lang="en-US"/>
          </a:p>
        </p:txBody>
      </p:sp>
      <p:sp>
        <p:nvSpPr>
          <p:cNvPr id="5" name="Footer Placeholder 4"/>
          <p:cNvSpPr>
            <a:spLocks noGrp="1"/>
          </p:cNvSpPr>
          <p:nvPr>
            <p:ph type="ftr" sz="quarter" idx="16"/>
          </p:nvPr>
        </p:nvSpPr>
        <p:spPr/>
        <p:txBody>
          <a:bodyPr/>
          <a:lstStyle/>
          <a:p>
            <a:r>
              <a:rPr lang="en-US" smtClean="0"/>
              <a:t>chapter 10 notes</a:t>
            </a:r>
            <a:endParaRPr lang="en-US"/>
          </a:p>
        </p:txBody>
      </p:sp>
    </p:spTree>
  </p:cSld>
  <p:clrMapOvr>
    <a:masterClrMapping/>
  </p:clrMapOvr>
  <p:transition>
    <p:spli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CA" sz="3600" i="1" dirty="0" smtClean="0"/>
              <a:t>Aboriginal perspectives and ways of thinking</a:t>
            </a:r>
            <a:endParaRPr lang="en-US" sz="3600" i="1" dirty="0"/>
          </a:p>
        </p:txBody>
      </p:sp>
      <p:sp>
        <p:nvSpPr>
          <p:cNvPr id="5" name="Footer Placeholder 4"/>
          <p:cNvSpPr>
            <a:spLocks noGrp="1"/>
          </p:cNvSpPr>
          <p:nvPr>
            <p:ph type="ftr" sz="quarter" idx="11"/>
          </p:nvPr>
        </p:nvSpPr>
        <p:spPr/>
        <p:txBody>
          <a:bodyPr/>
          <a:lstStyle/>
          <a:p>
            <a:r>
              <a:rPr lang="en-US" smtClean="0"/>
              <a:t>chapter 10 notes</a:t>
            </a:r>
            <a:endParaRPr lang="en-US"/>
          </a:p>
        </p:txBody>
      </p:sp>
      <p:sp>
        <p:nvSpPr>
          <p:cNvPr id="4" name="Slide Number Placeholder 3"/>
          <p:cNvSpPr>
            <a:spLocks noGrp="1"/>
          </p:cNvSpPr>
          <p:nvPr>
            <p:ph type="sldNum" sz="quarter" idx="12"/>
          </p:nvPr>
        </p:nvSpPr>
        <p:spPr/>
        <p:txBody>
          <a:bodyPr/>
          <a:lstStyle/>
          <a:p>
            <a:fld id="{604CF800-E6B4-4900-9493-95CA38B1FC74}" type="slidenum">
              <a:rPr lang="en-US" smtClean="0"/>
              <a:pPr/>
              <a:t>5</a:t>
            </a:fld>
            <a:endParaRPr lang="en-US"/>
          </a:p>
        </p:txBody>
      </p:sp>
    </p:spTree>
  </p:cSld>
  <p:clrMapOvr>
    <a:masterClrMapping/>
  </p:clrMapOvr>
  <p:transition>
    <p:spli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  Aboriginal perspectives and ways of thinking</a:t>
            </a:r>
            <a:endParaRPr lang="en-US" dirty="0"/>
          </a:p>
        </p:txBody>
      </p:sp>
      <p:sp>
        <p:nvSpPr>
          <p:cNvPr id="3" name="Content Placeholder 2"/>
          <p:cNvSpPr>
            <a:spLocks noGrp="1"/>
          </p:cNvSpPr>
          <p:nvPr>
            <p:ph sz="quarter" idx="1"/>
          </p:nvPr>
        </p:nvSpPr>
        <p:spPr/>
        <p:txBody>
          <a:bodyPr/>
          <a:lstStyle/>
          <a:p>
            <a:pPr>
              <a:buFont typeface="Wingdings" pitchFamily="2" charset="2"/>
              <a:buChar char="Ø"/>
            </a:pPr>
            <a:r>
              <a:rPr lang="en-CA" b="1" dirty="0" smtClean="0"/>
              <a:t>Aboriginal collective thought reflected valuing the group more so than the individual, the interconnectedness of all living things, and a shared ownership of the land, collective interest.</a:t>
            </a:r>
          </a:p>
          <a:p>
            <a:pPr>
              <a:buFont typeface="Wingdings" pitchFamily="2" charset="2"/>
              <a:buChar char="Ø"/>
            </a:pPr>
            <a:r>
              <a:rPr lang="en-CA" b="1" dirty="0" smtClean="0"/>
              <a:t>This was in contrast to</a:t>
            </a:r>
          </a:p>
          <a:p>
            <a:pPr>
              <a:buNone/>
            </a:pPr>
            <a:r>
              <a:rPr lang="en-CA" b="1" dirty="0" smtClean="0"/>
              <a:t> European explorers’ ways </a:t>
            </a:r>
          </a:p>
          <a:p>
            <a:pPr>
              <a:buNone/>
            </a:pPr>
            <a:r>
              <a:rPr lang="en-CA" b="1" dirty="0" smtClean="0"/>
              <a:t>of thinking </a:t>
            </a:r>
          </a:p>
          <a:p>
            <a:pPr>
              <a:buNone/>
            </a:pPr>
            <a:r>
              <a:rPr lang="en-CA" b="1" dirty="0" smtClean="0"/>
              <a:t>(individualism, self-interest)</a:t>
            </a:r>
          </a:p>
        </p:txBody>
      </p:sp>
      <p:sp>
        <p:nvSpPr>
          <p:cNvPr id="4" name="Slide Number Placeholder 3"/>
          <p:cNvSpPr>
            <a:spLocks noGrp="1"/>
          </p:cNvSpPr>
          <p:nvPr>
            <p:ph type="sldNum" sz="quarter" idx="15"/>
          </p:nvPr>
        </p:nvSpPr>
        <p:spPr/>
        <p:txBody>
          <a:bodyPr/>
          <a:lstStyle/>
          <a:p>
            <a:fld id="{604CF800-E6B4-4900-9493-95CA38B1FC74}" type="slidenum">
              <a:rPr lang="en-US" smtClean="0"/>
              <a:pPr/>
              <a:t>6</a:t>
            </a:fld>
            <a:endParaRPr lang="en-US"/>
          </a:p>
        </p:txBody>
      </p:sp>
      <p:sp>
        <p:nvSpPr>
          <p:cNvPr id="5" name="Footer Placeholder 4"/>
          <p:cNvSpPr>
            <a:spLocks noGrp="1"/>
          </p:cNvSpPr>
          <p:nvPr>
            <p:ph type="ftr" sz="quarter" idx="16"/>
          </p:nvPr>
        </p:nvSpPr>
        <p:spPr/>
        <p:txBody>
          <a:bodyPr/>
          <a:lstStyle/>
          <a:p>
            <a:r>
              <a:rPr lang="en-US" smtClean="0"/>
              <a:t>chapter 10 notes</a:t>
            </a:r>
            <a:endParaRPr lang="en-US"/>
          </a:p>
        </p:txBody>
      </p:sp>
      <p:pic>
        <p:nvPicPr>
          <p:cNvPr id="20482" name="Picture 2" descr="http://www.znanje.org/i/i19/99iv09/99iv0925/Image109.jpg"/>
          <p:cNvPicPr>
            <a:picLocks noChangeAspect="1" noChangeArrowheads="1"/>
          </p:cNvPicPr>
          <p:nvPr/>
        </p:nvPicPr>
        <p:blipFill>
          <a:blip r:embed="rId2" cstate="print"/>
          <a:srcRect/>
          <a:stretch>
            <a:fillRect/>
          </a:stretch>
        </p:blipFill>
        <p:spPr bwMode="auto">
          <a:xfrm>
            <a:off x="5214942" y="3214686"/>
            <a:ext cx="2309809" cy="3484288"/>
          </a:xfrm>
          <a:prstGeom prst="rect">
            <a:avLst/>
          </a:prstGeom>
          <a:noFill/>
        </p:spPr>
      </p:pic>
    </p:spTree>
  </p:cSld>
  <p:clrMapOvr>
    <a:masterClrMapping/>
  </p:clrMapOvr>
  <p:transition>
    <p:spli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b="1" dirty="0" smtClean="0"/>
              <a:t>Constitution act - 1982</a:t>
            </a:r>
            <a:endParaRPr lang="en-US" b="1" dirty="0"/>
          </a:p>
        </p:txBody>
      </p:sp>
      <p:sp>
        <p:nvSpPr>
          <p:cNvPr id="8" name="Content Placeholder 7"/>
          <p:cNvSpPr>
            <a:spLocks noGrp="1"/>
          </p:cNvSpPr>
          <p:nvPr>
            <p:ph sz="quarter" idx="1"/>
          </p:nvPr>
        </p:nvSpPr>
        <p:spPr/>
        <p:txBody>
          <a:bodyPr>
            <a:normAutofit/>
          </a:bodyPr>
          <a:lstStyle/>
          <a:p>
            <a:pPr>
              <a:buFont typeface="Wingdings" pitchFamily="2" charset="2"/>
              <a:buChar char="Ø"/>
            </a:pPr>
            <a:r>
              <a:rPr lang="en-CA" b="1" dirty="0" smtClean="0"/>
              <a:t>Aboriginal collective rights were specifically included in Section 35 of the Constitution Act (Right of the Aboriginal Peoples of Canada) and in Section 25 of the Constitution Act within the Canadian Charter of Rights and Freedom</a:t>
            </a:r>
          </a:p>
        </p:txBody>
      </p:sp>
      <p:sp>
        <p:nvSpPr>
          <p:cNvPr id="5" name="Slide Number Placeholder 4"/>
          <p:cNvSpPr>
            <a:spLocks noGrp="1"/>
          </p:cNvSpPr>
          <p:nvPr>
            <p:ph type="sldNum" sz="quarter" idx="15"/>
          </p:nvPr>
        </p:nvSpPr>
        <p:spPr/>
        <p:txBody>
          <a:bodyPr/>
          <a:lstStyle/>
          <a:p>
            <a:fld id="{604CF800-E6B4-4900-9493-95CA38B1FC74}" type="slidenum">
              <a:rPr lang="en-US" smtClean="0"/>
              <a:pPr/>
              <a:t>7</a:t>
            </a:fld>
            <a:endParaRPr lang="en-US"/>
          </a:p>
        </p:txBody>
      </p:sp>
      <p:sp>
        <p:nvSpPr>
          <p:cNvPr id="6" name="Footer Placeholder 5"/>
          <p:cNvSpPr>
            <a:spLocks noGrp="1"/>
          </p:cNvSpPr>
          <p:nvPr>
            <p:ph type="ftr" sz="quarter" idx="16"/>
          </p:nvPr>
        </p:nvSpPr>
        <p:spPr/>
        <p:txBody>
          <a:bodyPr/>
          <a:lstStyle/>
          <a:p>
            <a:r>
              <a:rPr lang="en-US" smtClean="0"/>
              <a:t>chapter 10 notes</a:t>
            </a:r>
            <a:endParaRPr lang="en-US"/>
          </a:p>
        </p:txBody>
      </p:sp>
      <p:pic>
        <p:nvPicPr>
          <p:cNvPr id="19458" name="Picture 2" descr="http://data2.collectionscanada.gc.ca/misc/txt/23v886k.jpg"/>
          <p:cNvPicPr>
            <a:picLocks noChangeAspect="1" noChangeArrowheads="1"/>
          </p:cNvPicPr>
          <p:nvPr/>
        </p:nvPicPr>
        <p:blipFill>
          <a:blip r:embed="rId2" cstate="print"/>
          <a:srcRect/>
          <a:stretch>
            <a:fillRect/>
          </a:stretch>
        </p:blipFill>
        <p:spPr bwMode="auto">
          <a:xfrm>
            <a:off x="3428992" y="3857628"/>
            <a:ext cx="3651244" cy="2896627"/>
          </a:xfrm>
          <a:prstGeom prst="rect">
            <a:avLst/>
          </a:prstGeom>
          <a:noFill/>
        </p:spPr>
      </p:pic>
    </p:spTree>
  </p:cSld>
  <p:clrMapOvr>
    <a:masterClrMapping/>
  </p:clrMapOvr>
  <p:transition>
    <p:spli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smtClean="0"/>
              <a:t>Constitution act - 1982</a:t>
            </a:r>
            <a:endParaRPr lang="en-US" i="1" dirty="0"/>
          </a:p>
        </p:txBody>
      </p:sp>
      <p:sp>
        <p:nvSpPr>
          <p:cNvPr id="3" name="Content Placeholder 2"/>
          <p:cNvSpPr>
            <a:spLocks noGrp="1"/>
          </p:cNvSpPr>
          <p:nvPr>
            <p:ph sz="quarter" idx="1"/>
          </p:nvPr>
        </p:nvSpPr>
        <p:spPr/>
        <p:txBody>
          <a:bodyPr/>
          <a:lstStyle/>
          <a:p>
            <a:pPr>
              <a:buFont typeface="Wingdings" pitchFamily="2" charset="2"/>
              <a:buChar char="Ø"/>
            </a:pPr>
            <a:r>
              <a:rPr lang="en-CA" b="1" dirty="0" smtClean="0"/>
              <a:t>The constitution reflected a shift in thinking by governments in Canada and provided First Nations, Inuit, and </a:t>
            </a:r>
            <a:r>
              <a:rPr lang="en-CA" b="1" dirty="0" err="1" smtClean="0"/>
              <a:t>Metis</a:t>
            </a:r>
            <a:r>
              <a:rPr lang="en-CA" b="1" dirty="0" smtClean="0"/>
              <a:t> peoples with recognition of their collective rights and the legal grounds to challenge the denial of their rights by governments in Canada</a:t>
            </a:r>
            <a:endParaRPr lang="en-US" b="1" dirty="0" smtClean="0"/>
          </a:p>
          <a:p>
            <a:pPr>
              <a:buNone/>
            </a:pPr>
            <a:endParaRPr lang="en-US" dirty="0"/>
          </a:p>
        </p:txBody>
      </p:sp>
      <p:sp>
        <p:nvSpPr>
          <p:cNvPr id="4" name="Slide Number Placeholder 3"/>
          <p:cNvSpPr>
            <a:spLocks noGrp="1"/>
          </p:cNvSpPr>
          <p:nvPr>
            <p:ph type="sldNum" sz="quarter" idx="15"/>
          </p:nvPr>
        </p:nvSpPr>
        <p:spPr/>
        <p:txBody>
          <a:bodyPr/>
          <a:lstStyle/>
          <a:p>
            <a:fld id="{604CF800-E6B4-4900-9493-95CA38B1FC74}" type="slidenum">
              <a:rPr lang="en-US" smtClean="0"/>
              <a:pPr/>
              <a:t>8</a:t>
            </a:fld>
            <a:endParaRPr lang="en-US"/>
          </a:p>
        </p:txBody>
      </p:sp>
      <p:sp>
        <p:nvSpPr>
          <p:cNvPr id="5" name="Footer Placeholder 4"/>
          <p:cNvSpPr>
            <a:spLocks noGrp="1"/>
          </p:cNvSpPr>
          <p:nvPr>
            <p:ph type="ftr" sz="quarter" idx="16"/>
          </p:nvPr>
        </p:nvSpPr>
        <p:spPr/>
        <p:txBody>
          <a:bodyPr/>
          <a:lstStyle/>
          <a:p>
            <a:r>
              <a:rPr lang="en-US" smtClean="0"/>
              <a:t>chapter 10 notes</a:t>
            </a:r>
            <a:endParaRPr lang="en-US"/>
          </a:p>
        </p:txBody>
      </p:sp>
      <p:pic>
        <p:nvPicPr>
          <p:cNvPr id="6" name="Picture 2" descr="http://data2.collectionscanada.gc.ca/misc/txt/23v886k.jpg"/>
          <p:cNvPicPr>
            <a:picLocks noChangeAspect="1" noChangeArrowheads="1"/>
          </p:cNvPicPr>
          <p:nvPr/>
        </p:nvPicPr>
        <p:blipFill>
          <a:blip r:embed="rId2" cstate="print"/>
          <a:srcRect/>
          <a:stretch>
            <a:fillRect/>
          </a:stretch>
        </p:blipFill>
        <p:spPr bwMode="auto">
          <a:xfrm>
            <a:off x="3428992" y="3857628"/>
            <a:ext cx="3651244" cy="2896627"/>
          </a:xfrm>
          <a:prstGeom prst="rect">
            <a:avLst/>
          </a:prstGeom>
          <a:noFill/>
        </p:spPr>
      </p:pic>
    </p:spTree>
  </p:cSld>
  <p:clrMapOvr>
    <a:masterClrMapping/>
  </p:clrMapOvr>
  <p:transition>
    <p:spli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smtClean="0"/>
              <a:t>Constitution act - 1982</a:t>
            </a:r>
            <a:endParaRPr lang="en-US" b="1" i="1" dirty="0"/>
          </a:p>
        </p:txBody>
      </p:sp>
      <p:sp>
        <p:nvSpPr>
          <p:cNvPr id="3" name="Content Placeholder 2"/>
          <p:cNvSpPr>
            <a:spLocks noGrp="1"/>
          </p:cNvSpPr>
          <p:nvPr>
            <p:ph sz="quarter" idx="1"/>
          </p:nvPr>
        </p:nvSpPr>
        <p:spPr/>
        <p:txBody>
          <a:bodyPr/>
          <a:lstStyle/>
          <a:p>
            <a:pPr>
              <a:buFont typeface="Wingdings" pitchFamily="2" charset="2"/>
              <a:buChar char="Ø"/>
            </a:pPr>
            <a:r>
              <a:rPr lang="en-CA" b="1" dirty="0" smtClean="0"/>
              <a:t>The Supreme Court of Canada have ruled in their favour over disputes about land, fishing, hunting, and logging.</a:t>
            </a:r>
          </a:p>
          <a:p>
            <a:pPr>
              <a:buFont typeface="Wingdings" pitchFamily="2" charset="2"/>
              <a:buChar char="Ø"/>
            </a:pPr>
            <a:r>
              <a:rPr lang="en-CA" b="1" dirty="0" smtClean="0"/>
              <a:t>Many land claims and other forms of agreements have been settled through federal-government process that does not involve going to court.  </a:t>
            </a:r>
          </a:p>
          <a:p>
            <a:pPr>
              <a:buNone/>
            </a:pPr>
            <a:endParaRPr lang="en-US" b="1" dirty="0"/>
          </a:p>
        </p:txBody>
      </p:sp>
      <p:sp>
        <p:nvSpPr>
          <p:cNvPr id="4" name="Slide Number Placeholder 3"/>
          <p:cNvSpPr>
            <a:spLocks noGrp="1"/>
          </p:cNvSpPr>
          <p:nvPr>
            <p:ph type="sldNum" sz="quarter" idx="15"/>
          </p:nvPr>
        </p:nvSpPr>
        <p:spPr/>
        <p:txBody>
          <a:bodyPr/>
          <a:lstStyle/>
          <a:p>
            <a:fld id="{604CF800-E6B4-4900-9493-95CA38B1FC74}" type="slidenum">
              <a:rPr lang="en-US" smtClean="0"/>
              <a:pPr/>
              <a:t>9</a:t>
            </a:fld>
            <a:endParaRPr lang="en-US"/>
          </a:p>
        </p:txBody>
      </p:sp>
      <p:sp>
        <p:nvSpPr>
          <p:cNvPr id="5" name="Footer Placeholder 4"/>
          <p:cNvSpPr>
            <a:spLocks noGrp="1"/>
          </p:cNvSpPr>
          <p:nvPr>
            <p:ph type="ftr" sz="quarter" idx="16"/>
          </p:nvPr>
        </p:nvSpPr>
        <p:spPr/>
        <p:txBody>
          <a:bodyPr/>
          <a:lstStyle/>
          <a:p>
            <a:r>
              <a:rPr lang="en-US" smtClean="0"/>
              <a:t>chapter 10 notes</a:t>
            </a:r>
            <a:endParaRPr lang="en-US"/>
          </a:p>
        </p:txBody>
      </p:sp>
      <p:pic>
        <p:nvPicPr>
          <p:cNvPr id="6" name="Picture 2" descr="http://data2.collectionscanada.gc.ca/misc/txt/23v886k.jpg"/>
          <p:cNvPicPr>
            <a:picLocks noChangeAspect="1" noChangeArrowheads="1"/>
          </p:cNvPicPr>
          <p:nvPr/>
        </p:nvPicPr>
        <p:blipFill>
          <a:blip r:embed="rId2" cstate="print"/>
          <a:srcRect/>
          <a:stretch>
            <a:fillRect/>
          </a:stretch>
        </p:blipFill>
        <p:spPr bwMode="auto">
          <a:xfrm>
            <a:off x="4429124" y="4071942"/>
            <a:ext cx="2793988" cy="2216543"/>
          </a:xfrm>
          <a:prstGeom prst="rect">
            <a:avLst/>
          </a:prstGeom>
          <a:noFill/>
        </p:spPr>
      </p:pic>
    </p:spTree>
  </p:cSld>
  <p:clrMapOvr>
    <a:masterClrMapping/>
  </p:clrMapOvr>
  <p:transition>
    <p:spli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170</TotalTime>
  <Words>1412</Words>
  <Application>Microsoft Office PowerPoint</Application>
  <PresentationFormat>On-screen Show (4:3)</PresentationFormat>
  <Paragraphs>147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Oriel</vt:lpstr>
      <vt:lpstr>Chapter 10:  Challenging Liberalism</vt:lpstr>
      <vt:lpstr>What ways of thinking can challenge liberalism?</vt:lpstr>
      <vt:lpstr>Key Values of Liberalism:</vt:lpstr>
      <vt:lpstr>Three ways of thinking that can challenge liberalism</vt:lpstr>
      <vt:lpstr>Aboriginal perspectives and ways of thinking</vt:lpstr>
      <vt:lpstr>1.  Aboriginal perspectives and ways of thinking</vt:lpstr>
      <vt:lpstr>Constitution act - 1982</vt:lpstr>
      <vt:lpstr>Constitution act - 1982</vt:lpstr>
      <vt:lpstr>Constitution act - 1982</vt:lpstr>
      <vt:lpstr>Metis </vt:lpstr>
      <vt:lpstr>Alberta Metis Settlements Accord</vt:lpstr>
      <vt:lpstr>Slide 12</vt:lpstr>
      <vt:lpstr>Aboriginal Self-government</vt:lpstr>
      <vt:lpstr>Section 35 of the Constitution Act</vt:lpstr>
      <vt:lpstr>Self-Government:  The Labrador Inuit Land Claims Agreement</vt:lpstr>
      <vt:lpstr>Self-Government:  The Labrador Inuit Land Claims Agreement</vt:lpstr>
      <vt:lpstr>Source Analysis</vt:lpstr>
      <vt:lpstr>Religious Perspectives and Ways of Thinking </vt:lpstr>
      <vt:lpstr>Doukhobors</vt:lpstr>
      <vt:lpstr>Doukhobors</vt:lpstr>
      <vt:lpstr>Slide 21</vt:lpstr>
      <vt:lpstr>Challenges to Liberal values</vt:lpstr>
      <vt:lpstr>Challenges to Liberal values</vt:lpstr>
      <vt:lpstr>Take a Position</vt:lpstr>
      <vt:lpstr>Environmental and Collective Ways of Thinking</vt:lpstr>
      <vt:lpstr>Environmentalism</vt:lpstr>
      <vt:lpstr>Civil Disobedience: Foods not Bombs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  Challenging Liberalism</dc:title>
  <dc:creator>Colleen Blimke</dc:creator>
  <cp:lastModifiedBy>Greg</cp:lastModifiedBy>
  <cp:revision>28</cp:revision>
  <dcterms:created xsi:type="dcterms:W3CDTF">2010-04-03T22:16:13Z</dcterms:created>
  <dcterms:modified xsi:type="dcterms:W3CDTF">2012-11-13T04:15:37Z</dcterms:modified>
</cp:coreProperties>
</file>